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56" r:id="rId2"/>
    <p:sldId id="257" r:id="rId3"/>
    <p:sldId id="330" r:id="rId4"/>
    <p:sldId id="340" r:id="rId5"/>
    <p:sldId id="322" r:id="rId6"/>
    <p:sldId id="339" r:id="rId7"/>
    <p:sldId id="341"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8" r:id="rId23"/>
    <p:sldId id="357" r:id="rId24"/>
    <p:sldId id="359" r:id="rId25"/>
    <p:sldId id="361" r:id="rId26"/>
    <p:sldId id="362" r:id="rId27"/>
    <p:sldId id="363" r:id="rId28"/>
    <p:sldId id="366" r:id="rId29"/>
    <p:sldId id="364" r:id="rId30"/>
    <p:sldId id="365" r:id="rId31"/>
    <p:sldId id="369" r:id="rId32"/>
    <p:sldId id="367" r:id="rId33"/>
    <p:sldId id="371" r:id="rId34"/>
    <p:sldId id="368" r:id="rId35"/>
    <p:sldId id="370" r:id="rId36"/>
    <p:sldId id="372" r:id="rId37"/>
    <p:sldId id="373" r:id="rId38"/>
    <p:sldId id="374" r:id="rId39"/>
    <p:sldId id="375" r:id="rId40"/>
    <p:sldId id="376" r:id="rId41"/>
    <p:sldId id="377" r:id="rId42"/>
    <p:sldId id="378" r:id="rId43"/>
    <p:sldId id="379" r:id="rId44"/>
    <p:sldId id="380" r:id="rId45"/>
    <p:sldId id="305" r:id="rId4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87" autoAdjust="0"/>
    <p:restoredTop sz="94660"/>
  </p:normalViewPr>
  <p:slideViewPr>
    <p:cSldViewPr>
      <p:cViewPr varScale="1">
        <p:scale>
          <a:sx n="90" d="100"/>
          <a:sy n="90" d="100"/>
        </p:scale>
        <p:origin x="1672" y="200"/>
      </p:cViewPr>
      <p:guideLst>
        <p:guide orient="horz" pos="2880"/>
        <p:guide pos="2160"/>
      </p:guideLst>
    </p:cSldViewPr>
  </p:slideViewPr>
  <p:notesTextViewPr>
    <p:cViewPr>
      <p:scale>
        <a:sx n="100" d="100"/>
        <a:sy n="100" d="100"/>
      </p:scale>
      <p:origin x="0" y="0"/>
    </p:cViewPr>
  </p:notesTextViewPr>
  <p:sorterViewPr>
    <p:cViewPr>
      <p:scale>
        <a:sx n="31" d="100"/>
        <a:sy n="31" d="100"/>
      </p:scale>
      <p:origin x="0" y="-1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F8BB9-8851-7B63-E8F0-94CEEE975795}"/>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F18C645-9E14-39B7-5DFB-904A4790BA41}"/>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560EBF2B-F223-5E47-9C22-EFC469BC4F0A}" type="datetime1">
              <a:rPr lang="en-IN" smtClean="0"/>
              <a:t>17/01/25</a:t>
            </a:fld>
            <a:endParaRPr lang="en-US"/>
          </a:p>
        </p:txBody>
      </p:sp>
      <p:sp>
        <p:nvSpPr>
          <p:cNvPr id="4" name="Footer Placeholder 3">
            <a:extLst>
              <a:ext uri="{FF2B5EF4-FFF2-40B4-BE49-F238E27FC236}">
                <a16:creationId xmlns:a16="http://schemas.microsoft.com/office/drawing/2014/main" id="{2C27E143-8671-9696-E50A-079E40721FB0}"/>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r>
              <a:rPr lang="en-US"/>
              <a:t>Dr. Bhawana Garg</a:t>
            </a:r>
          </a:p>
        </p:txBody>
      </p:sp>
      <p:sp>
        <p:nvSpPr>
          <p:cNvPr id="5" name="Slide Number Placeholder 4">
            <a:extLst>
              <a:ext uri="{FF2B5EF4-FFF2-40B4-BE49-F238E27FC236}">
                <a16:creationId xmlns:a16="http://schemas.microsoft.com/office/drawing/2014/main" id="{BC7892F4-9EF9-2F7B-BBE5-6AD3A744BC86}"/>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250D6230-5DBF-1D44-9C52-C50F0ED86973}" type="slidenum">
              <a:rPr lang="en-US" smtClean="0"/>
              <a:t>‹#›</a:t>
            </a:fld>
            <a:endParaRPr lang="en-US"/>
          </a:p>
        </p:txBody>
      </p:sp>
    </p:spTree>
    <p:extLst>
      <p:ext uri="{BB962C8B-B14F-4D97-AF65-F5344CB8AC3E}">
        <p14:creationId xmlns:p14="http://schemas.microsoft.com/office/powerpoint/2010/main" val="119715317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EF0051D-E263-9F4E-AB8E-632F9B6309B1}" type="datetime1">
              <a:rPr lang="en-IN" smtClean="0"/>
              <a:t>17/01/25</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r>
              <a:rPr lang="en-IN"/>
              <a:t>Dr. Bhawana Garg</a:t>
            </a:r>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E8BBD67-BCBB-4AA7-ACD8-A70A5ED651F5}" type="slidenum">
              <a:rPr lang="en-IN" smtClean="0"/>
              <a:t>‹#›</a:t>
            </a:fld>
            <a:endParaRPr lang="en-IN"/>
          </a:p>
        </p:txBody>
      </p:sp>
    </p:spTree>
    <p:extLst>
      <p:ext uri="{BB962C8B-B14F-4D97-AF65-F5344CB8AC3E}">
        <p14:creationId xmlns:p14="http://schemas.microsoft.com/office/powerpoint/2010/main" val="346221291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3999" cy="685799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8" name="bk object 18"/>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9" name="bk object 19"/>
          <p:cNvSpPr/>
          <p:nvPr/>
        </p:nvSpPr>
        <p:spPr>
          <a:xfrm>
            <a:off x="398525" y="6310121"/>
            <a:ext cx="6192520" cy="0"/>
          </a:xfrm>
          <a:custGeom>
            <a:avLst/>
            <a:gdLst/>
            <a:ahLst/>
            <a:cxnLst/>
            <a:rect l="l" t="t" r="r" b="b"/>
            <a:pathLst>
              <a:path w="6192520">
                <a:moveTo>
                  <a:pt x="0" y="0"/>
                </a:moveTo>
                <a:lnTo>
                  <a:pt x="6192012" y="0"/>
                </a:lnTo>
              </a:path>
            </a:pathLst>
          </a:custGeom>
          <a:ln w="10668">
            <a:solidFill>
              <a:srgbClr val="3C3C3C"/>
            </a:solidFill>
          </a:ln>
        </p:spPr>
        <p:txBody>
          <a:bodyPr wrap="square" lIns="0" tIns="0" rIns="0" bIns="0" rtlCol="0"/>
          <a:lstStyle/>
          <a:p>
            <a:endParaRPr/>
          </a:p>
        </p:txBody>
      </p:sp>
      <p:sp>
        <p:nvSpPr>
          <p:cNvPr id="20" name="bk object 20"/>
          <p:cNvSpPr/>
          <p:nvPr/>
        </p:nvSpPr>
        <p:spPr>
          <a:xfrm>
            <a:off x="974597" y="6383273"/>
            <a:ext cx="0" cy="360045"/>
          </a:xfrm>
          <a:custGeom>
            <a:avLst/>
            <a:gdLst/>
            <a:ahLst/>
            <a:cxnLst/>
            <a:rect l="l" t="t" r="r" b="b"/>
            <a:pathLst>
              <a:path h="360045">
                <a:moveTo>
                  <a:pt x="0" y="0"/>
                </a:moveTo>
                <a:lnTo>
                  <a:pt x="0" y="359600"/>
                </a:lnTo>
              </a:path>
            </a:pathLst>
          </a:custGeom>
          <a:ln w="10668">
            <a:solidFill>
              <a:srgbClr val="010101"/>
            </a:solidFill>
          </a:ln>
        </p:spPr>
        <p:txBody>
          <a:bodyPr wrap="square" lIns="0" tIns="0" rIns="0" bIns="0" rtlCol="0"/>
          <a:lstStyle/>
          <a:p>
            <a:endParaRPr/>
          </a:p>
        </p:txBody>
      </p:sp>
      <p:sp>
        <p:nvSpPr>
          <p:cNvPr id="21" name="bk object 21"/>
          <p:cNvSpPr/>
          <p:nvPr/>
        </p:nvSpPr>
        <p:spPr>
          <a:xfrm>
            <a:off x="7216140" y="5937503"/>
            <a:ext cx="1927859" cy="920495"/>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34922" y="568703"/>
            <a:ext cx="8074154" cy="3206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96A6C33-1815-1C4F-B7B4-2864E1109A8E}" type="datetime1">
              <a:rPr lang="en-IN" smtClean="0"/>
              <a:t>17/01/25</a:t>
            </a:fld>
            <a:endParaRPr lang="en-US"/>
          </a:p>
        </p:txBody>
      </p:sp>
      <p:sp>
        <p:nvSpPr>
          <p:cNvPr id="6" name="Holder 6"/>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9F1C3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384E47-2E4F-FC4E-B865-0A02ED4D7B50}" type="datetime1">
              <a:rPr lang="en-IN" smtClean="0"/>
              <a:t>17/01/25</a:t>
            </a:fld>
            <a:endParaRPr lang="en-US"/>
          </a:p>
        </p:txBody>
      </p:sp>
      <p:sp>
        <p:nvSpPr>
          <p:cNvPr id="6" name="Holder 6"/>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7" name="bk object 17"/>
          <p:cNvSpPr/>
          <p:nvPr/>
        </p:nvSpPr>
        <p:spPr>
          <a:xfrm>
            <a:off x="398525" y="6310121"/>
            <a:ext cx="6192520" cy="0"/>
          </a:xfrm>
          <a:custGeom>
            <a:avLst/>
            <a:gdLst/>
            <a:ahLst/>
            <a:cxnLst/>
            <a:rect l="l" t="t" r="r" b="b"/>
            <a:pathLst>
              <a:path w="6192520">
                <a:moveTo>
                  <a:pt x="0" y="0"/>
                </a:moveTo>
                <a:lnTo>
                  <a:pt x="6192012" y="0"/>
                </a:lnTo>
              </a:path>
            </a:pathLst>
          </a:custGeom>
          <a:ln w="10668">
            <a:solidFill>
              <a:srgbClr val="3C3C3C"/>
            </a:solidFill>
          </a:ln>
        </p:spPr>
        <p:txBody>
          <a:bodyPr wrap="square" lIns="0" tIns="0" rIns="0" bIns="0" rtlCol="0"/>
          <a:lstStyle/>
          <a:p>
            <a:endParaRPr/>
          </a:p>
        </p:txBody>
      </p:sp>
      <p:sp>
        <p:nvSpPr>
          <p:cNvPr id="18" name="bk object 18"/>
          <p:cNvSpPr/>
          <p:nvPr/>
        </p:nvSpPr>
        <p:spPr>
          <a:xfrm>
            <a:off x="974597" y="6383273"/>
            <a:ext cx="0" cy="360045"/>
          </a:xfrm>
          <a:custGeom>
            <a:avLst/>
            <a:gdLst/>
            <a:ahLst/>
            <a:cxnLst/>
            <a:rect l="l" t="t" r="r" b="b"/>
            <a:pathLst>
              <a:path h="360045">
                <a:moveTo>
                  <a:pt x="0" y="0"/>
                </a:moveTo>
                <a:lnTo>
                  <a:pt x="0" y="359600"/>
                </a:lnTo>
              </a:path>
            </a:pathLst>
          </a:custGeom>
          <a:ln w="10668">
            <a:solidFill>
              <a:srgbClr val="010101"/>
            </a:solidFill>
          </a:ln>
        </p:spPr>
        <p:txBody>
          <a:bodyPr wrap="square" lIns="0" tIns="0" rIns="0" bIns="0" rtlCol="0"/>
          <a:lstStyle/>
          <a:p>
            <a:endParaRPr/>
          </a:p>
        </p:txBody>
      </p:sp>
      <p:sp>
        <p:nvSpPr>
          <p:cNvPr id="19" name="bk object 19"/>
          <p:cNvSpPr/>
          <p:nvPr/>
        </p:nvSpPr>
        <p:spPr>
          <a:xfrm>
            <a:off x="7216140" y="5937503"/>
            <a:ext cx="1927859" cy="920495"/>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rgbClr val="9F1C33"/>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7AA7CAE1-9EEC-8F47-B939-A61F48DF01DC}" type="datetime1">
              <a:rPr lang="en-IN" smtClean="0"/>
              <a:t>17/01/25</a:t>
            </a:fld>
            <a:endParaRPr lang="en-US"/>
          </a:p>
        </p:txBody>
      </p:sp>
      <p:sp>
        <p:nvSpPr>
          <p:cNvPr id="7" name="Holder 7"/>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7" name="bk object 17"/>
          <p:cNvSpPr/>
          <p:nvPr/>
        </p:nvSpPr>
        <p:spPr>
          <a:xfrm>
            <a:off x="398525" y="6310121"/>
            <a:ext cx="6192520" cy="0"/>
          </a:xfrm>
          <a:custGeom>
            <a:avLst/>
            <a:gdLst/>
            <a:ahLst/>
            <a:cxnLst/>
            <a:rect l="l" t="t" r="r" b="b"/>
            <a:pathLst>
              <a:path w="6192520">
                <a:moveTo>
                  <a:pt x="0" y="0"/>
                </a:moveTo>
                <a:lnTo>
                  <a:pt x="6192012" y="0"/>
                </a:lnTo>
              </a:path>
            </a:pathLst>
          </a:custGeom>
          <a:ln w="10668">
            <a:solidFill>
              <a:srgbClr val="3C3C3C"/>
            </a:solidFill>
          </a:ln>
        </p:spPr>
        <p:txBody>
          <a:bodyPr wrap="square" lIns="0" tIns="0" rIns="0" bIns="0" rtlCol="0"/>
          <a:lstStyle/>
          <a:p>
            <a:endParaRPr/>
          </a:p>
        </p:txBody>
      </p:sp>
      <p:sp>
        <p:nvSpPr>
          <p:cNvPr id="18" name="bk object 18"/>
          <p:cNvSpPr/>
          <p:nvPr/>
        </p:nvSpPr>
        <p:spPr>
          <a:xfrm>
            <a:off x="974597" y="6383273"/>
            <a:ext cx="0" cy="360045"/>
          </a:xfrm>
          <a:custGeom>
            <a:avLst/>
            <a:gdLst/>
            <a:ahLst/>
            <a:cxnLst/>
            <a:rect l="l" t="t" r="r" b="b"/>
            <a:pathLst>
              <a:path h="360045">
                <a:moveTo>
                  <a:pt x="0" y="0"/>
                </a:moveTo>
                <a:lnTo>
                  <a:pt x="0" y="359600"/>
                </a:lnTo>
              </a:path>
            </a:pathLst>
          </a:custGeom>
          <a:ln w="10668">
            <a:solidFill>
              <a:srgbClr val="010101"/>
            </a:solidFill>
          </a:ln>
        </p:spPr>
        <p:txBody>
          <a:bodyPr wrap="square" lIns="0" tIns="0" rIns="0" bIns="0" rtlCol="0"/>
          <a:lstStyle/>
          <a:p>
            <a:endParaRPr/>
          </a:p>
        </p:txBody>
      </p:sp>
      <p:sp>
        <p:nvSpPr>
          <p:cNvPr id="19" name="bk object 19"/>
          <p:cNvSpPr/>
          <p:nvPr/>
        </p:nvSpPr>
        <p:spPr>
          <a:xfrm>
            <a:off x="7216140" y="5937503"/>
            <a:ext cx="1927859" cy="920495"/>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rgbClr val="9F1C3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136F7DC-2495-3645-B8D2-63CA2133B6DB}" type="datetime1">
              <a:rPr lang="en-IN" smtClean="0"/>
              <a:t>17/01/25</a:t>
            </a:fld>
            <a:endParaRPr lang="en-US"/>
          </a:p>
        </p:txBody>
      </p:sp>
      <p:sp>
        <p:nvSpPr>
          <p:cNvPr id="5" name="Holder 5"/>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9F1C33"/>
          </a:solidFill>
        </p:spPr>
        <p:txBody>
          <a:bodyPr wrap="square" lIns="0" tIns="0" rIns="0" bIns="0" rtlCol="0"/>
          <a:lstStyle/>
          <a:p>
            <a:endParaRPr/>
          </a:p>
        </p:txBody>
      </p:sp>
      <p:sp>
        <p:nvSpPr>
          <p:cNvPr id="17" name="bk object 17"/>
          <p:cNvSpPr/>
          <p:nvPr/>
        </p:nvSpPr>
        <p:spPr>
          <a:xfrm>
            <a:off x="883919" y="4184903"/>
            <a:ext cx="7425055" cy="64135"/>
          </a:xfrm>
          <a:custGeom>
            <a:avLst/>
            <a:gdLst/>
            <a:ahLst/>
            <a:cxnLst/>
            <a:rect l="l" t="t" r="r" b="b"/>
            <a:pathLst>
              <a:path w="7425055" h="64135">
                <a:moveTo>
                  <a:pt x="0" y="0"/>
                </a:moveTo>
                <a:lnTo>
                  <a:pt x="7424801" y="0"/>
                </a:lnTo>
                <a:lnTo>
                  <a:pt x="7424801" y="63881"/>
                </a:lnTo>
                <a:lnTo>
                  <a:pt x="0" y="63881"/>
                </a:lnTo>
                <a:lnTo>
                  <a:pt x="0" y="0"/>
                </a:lnTo>
                <a:close/>
              </a:path>
            </a:pathLst>
          </a:custGeom>
          <a:solidFill>
            <a:srgbClr val="FFFF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IN"/>
              <a:t>Week-1  project Fundamentals</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4658711-7F4C-2340-B668-22C5FE592064}" type="datetime1">
              <a:rPr lang="en-IN" smtClean="0"/>
              <a:t>17/01/25</a:t>
            </a:fld>
            <a:endParaRPr lang="en-US"/>
          </a:p>
        </p:txBody>
      </p:sp>
      <p:sp>
        <p:nvSpPr>
          <p:cNvPr id="4" name="Holder 4"/>
          <p:cNvSpPr>
            <a:spLocks noGrp="1"/>
          </p:cNvSpPr>
          <p:nvPr>
            <p:ph type="sldNum" sz="quarter" idx="7"/>
          </p:nvPr>
        </p:nvSpPr>
        <p:spPr/>
        <p:txBody>
          <a:bodyPr lIns="0" tIns="0" rIns="0" bIns="0"/>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17" name="bk object 17"/>
          <p:cNvSpPr/>
          <p:nvPr/>
        </p:nvSpPr>
        <p:spPr>
          <a:xfrm>
            <a:off x="398525" y="6310121"/>
            <a:ext cx="6192520" cy="0"/>
          </a:xfrm>
          <a:custGeom>
            <a:avLst/>
            <a:gdLst/>
            <a:ahLst/>
            <a:cxnLst/>
            <a:rect l="l" t="t" r="r" b="b"/>
            <a:pathLst>
              <a:path w="6192520">
                <a:moveTo>
                  <a:pt x="0" y="0"/>
                </a:moveTo>
                <a:lnTo>
                  <a:pt x="6192012" y="0"/>
                </a:lnTo>
              </a:path>
            </a:pathLst>
          </a:custGeom>
          <a:ln w="10668">
            <a:solidFill>
              <a:srgbClr val="3C3C3C"/>
            </a:solidFill>
          </a:ln>
        </p:spPr>
        <p:txBody>
          <a:bodyPr wrap="square" lIns="0" tIns="0" rIns="0" bIns="0" rtlCol="0"/>
          <a:lstStyle/>
          <a:p>
            <a:endParaRPr/>
          </a:p>
        </p:txBody>
      </p:sp>
      <p:sp>
        <p:nvSpPr>
          <p:cNvPr id="18" name="bk object 18"/>
          <p:cNvSpPr/>
          <p:nvPr/>
        </p:nvSpPr>
        <p:spPr>
          <a:xfrm>
            <a:off x="974597" y="6383273"/>
            <a:ext cx="0" cy="360045"/>
          </a:xfrm>
          <a:custGeom>
            <a:avLst/>
            <a:gdLst/>
            <a:ahLst/>
            <a:cxnLst/>
            <a:rect l="l" t="t" r="r" b="b"/>
            <a:pathLst>
              <a:path h="360045">
                <a:moveTo>
                  <a:pt x="0" y="0"/>
                </a:moveTo>
                <a:lnTo>
                  <a:pt x="0" y="359600"/>
                </a:lnTo>
              </a:path>
            </a:pathLst>
          </a:custGeom>
          <a:ln w="10668">
            <a:solidFill>
              <a:srgbClr val="010101"/>
            </a:solidFill>
          </a:ln>
        </p:spPr>
        <p:txBody>
          <a:bodyPr wrap="square" lIns="0" tIns="0" rIns="0" bIns="0" rtlCol="0"/>
          <a:lstStyle/>
          <a:p>
            <a:endParaRPr/>
          </a:p>
        </p:txBody>
      </p:sp>
      <p:sp>
        <p:nvSpPr>
          <p:cNvPr id="2" name="Holder 2"/>
          <p:cNvSpPr>
            <a:spLocks noGrp="1"/>
          </p:cNvSpPr>
          <p:nvPr>
            <p:ph type="title"/>
          </p:nvPr>
        </p:nvSpPr>
        <p:spPr>
          <a:xfrm>
            <a:off x="1169235" y="138176"/>
            <a:ext cx="6805528" cy="930910"/>
          </a:xfrm>
          <a:prstGeom prst="rect">
            <a:avLst/>
          </a:prstGeom>
        </p:spPr>
        <p:txBody>
          <a:bodyPr wrap="square" lIns="0" tIns="0" rIns="0" bIns="0">
            <a:spAutoFit/>
          </a:bodyPr>
          <a:lstStyle>
            <a:lvl1pPr>
              <a:defRPr sz="2000" b="1" i="0">
                <a:solidFill>
                  <a:srgbClr val="9F1C33"/>
                </a:solidFill>
                <a:latin typeface="Arial"/>
                <a:cs typeface="Arial"/>
              </a:defRPr>
            </a:lvl1pPr>
          </a:lstStyle>
          <a:p>
            <a:endParaRPr/>
          </a:p>
        </p:txBody>
      </p:sp>
      <p:sp>
        <p:nvSpPr>
          <p:cNvPr id="3" name="Holder 3"/>
          <p:cNvSpPr>
            <a:spLocks noGrp="1"/>
          </p:cNvSpPr>
          <p:nvPr>
            <p:ph type="body" idx="1"/>
          </p:nvPr>
        </p:nvSpPr>
        <p:spPr>
          <a:xfrm>
            <a:off x="535431" y="1633726"/>
            <a:ext cx="8073136" cy="17640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r>
              <a:rPr lang="en-IN"/>
              <a:t>Week-1  project Fundamentals</a:t>
            </a:r>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EBD99E5F-6A1E-EB4A-B7B3-FB9376773FD4}" type="datetime1">
              <a:rPr lang="en-IN" smtClean="0"/>
              <a:t>17/01/25</a:t>
            </a:fld>
            <a:endParaRPr lang="en-US"/>
          </a:p>
        </p:txBody>
      </p:sp>
      <p:sp>
        <p:nvSpPr>
          <p:cNvPr id="6" name="Holder 6"/>
          <p:cNvSpPr>
            <a:spLocks noGrp="1"/>
          </p:cNvSpPr>
          <p:nvPr>
            <p:ph type="sldNum" sz="quarter" idx="7"/>
          </p:nvPr>
        </p:nvSpPr>
        <p:spPr>
          <a:xfrm>
            <a:off x="534860" y="6409716"/>
            <a:ext cx="249554" cy="224790"/>
          </a:xfrm>
          <a:prstGeom prst="rect">
            <a:avLst/>
          </a:prstGeom>
        </p:spPr>
        <p:txBody>
          <a:bodyPr wrap="square" lIns="0" tIns="0" rIns="0" bIns="0">
            <a:spAutoFit/>
          </a:bodyPr>
          <a:lstStyle>
            <a:lvl1pPr>
              <a:defRPr sz="1400" b="0" i="0">
                <a:solidFill>
                  <a:srgbClr val="3C3C3C"/>
                </a:solidFill>
                <a:latin typeface="Arial"/>
                <a:cs typeface="Arial"/>
              </a:defRPr>
            </a:lvl1pPr>
          </a:lstStyle>
          <a:p>
            <a:pPr marL="25400">
              <a:lnSpc>
                <a:spcPts val="165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https://business.adobe.com/au/blog/basics/project-management-fundamentals"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projectmanager.com/guides/project-management" TargetMode="External"/><Relationship Id="rId1" Type="http://schemas.openxmlformats.org/officeDocument/2006/relationships/slideLayout" Target="../slideLayouts/slideLayout2.xml"/><Relationship Id="rId4" Type="http://schemas.openxmlformats.org/officeDocument/2006/relationships/hyperlink" Target="https://www.projectmanager.com/blog/project-manager-job-descrip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projectmanager.com/blog/project-execution" TargetMode="External"/><Relationship Id="rId2" Type="http://schemas.openxmlformats.org/officeDocument/2006/relationships/hyperlink" Target="https://www.projectmanager.com/guides/project-schedul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projectmanager.com/guides/pm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www.softwaresuggest.com/blog/workflow-process/"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www.techtarget.com/whatis/definition/non-disclosure-agreement"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1156" y="2255385"/>
            <a:ext cx="7663244" cy="984885"/>
          </a:xfrm>
          <a:prstGeom prst="rect">
            <a:avLst/>
          </a:prstGeom>
        </p:spPr>
        <p:txBody>
          <a:bodyPr vert="horz" wrap="square" lIns="0" tIns="0" rIns="0" bIns="0" rtlCol="0">
            <a:spAutoFit/>
          </a:bodyPr>
          <a:lstStyle/>
          <a:p>
            <a:pPr marL="12700">
              <a:lnSpc>
                <a:spcPct val="100000"/>
              </a:lnSpc>
            </a:pPr>
            <a:endParaRPr lang="en-US" sz="3200" b="1" spc="-5" dirty="0">
              <a:solidFill>
                <a:srgbClr val="FFFFFF"/>
              </a:solidFill>
              <a:latin typeface="Arial"/>
              <a:cs typeface="Arial"/>
            </a:endParaRPr>
          </a:p>
          <a:p>
            <a:pPr marL="12700">
              <a:lnSpc>
                <a:spcPct val="100000"/>
              </a:lnSpc>
            </a:pPr>
            <a:r>
              <a:rPr sz="3200" b="1" spc="-5" dirty="0">
                <a:solidFill>
                  <a:srgbClr val="FFFFFF"/>
                </a:solidFill>
                <a:latin typeface="Arial"/>
                <a:cs typeface="Arial"/>
              </a:rPr>
              <a:t>Subject Name: </a:t>
            </a:r>
            <a:r>
              <a:rPr lang="en-US" sz="3200" b="1" spc="-5" dirty="0">
                <a:solidFill>
                  <a:srgbClr val="FFFFFF"/>
                </a:solidFill>
                <a:latin typeface="Arial"/>
                <a:cs typeface="Arial"/>
              </a:rPr>
              <a:t>Project Management</a:t>
            </a:r>
            <a:endParaRPr sz="3200" dirty="0">
              <a:latin typeface="Arial"/>
              <a:cs typeface="Arial"/>
            </a:endParaRPr>
          </a:p>
        </p:txBody>
      </p:sp>
      <p:sp>
        <p:nvSpPr>
          <p:cNvPr id="4" name="object 4"/>
          <p:cNvSpPr/>
          <p:nvPr/>
        </p:nvSpPr>
        <p:spPr>
          <a:xfrm>
            <a:off x="2962910" y="4902678"/>
            <a:ext cx="3203575" cy="64135"/>
          </a:xfrm>
          <a:custGeom>
            <a:avLst/>
            <a:gdLst/>
            <a:ahLst/>
            <a:cxnLst/>
            <a:rect l="l" t="t" r="r" b="b"/>
            <a:pathLst>
              <a:path w="3203575" h="64135">
                <a:moveTo>
                  <a:pt x="0" y="0"/>
                </a:moveTo>
                <a:lnTo>
                  <a:pt x="3203320" y="0"/>
                </a:lnTo>
                <a:lnTo>
                  <a:pt x="3203320" y="63881"/>
                </a:lnTo>
                <a:lnTo>
                  <a:pt x="0" y="63881"/>
                </a:lnTo>
                <a:lnTo>
                  <a:pt x="0" y="0"/>
                </a:lnTo>
                <a:close/>
              </a:path>
            </a:pathLst>
          </a:custGeom>
          <a:solidFill>
            <a:srgbClr val="FFFFFF"/>
          </a:solidFill>
        </p:spPr>
        <p:txBody>
          <a:bodyPr wrap="square" lIns="0" tIns="0" rIns="0" bIns="0" rtlCol="0"/>
          <a:lstStyle/>
          <a:p>
            <a:endParaRPr/>
          </a:p>
        </p:txBody>
      </p:sp>
      <p:sp>
        <p:nvSpPr>
          <p:cNvPr id="5" name="object 5"/>
          <p:cNvSpPr txBox="1"/>
          <p:nvPr/>
        </p:nvSpPr>
        <p:spPr>
          <a:xfrm>
            <a:off x="685355" y="4966813"/>
            <a:ext cx="8306245" cy="2205732"/>
          </a:xfrm>
          <a:prstGeom prst="rect">
            <a:avLst/>
          </a:prstGeom>
        </p:spPr>
        <p:txBody>
          <a:bodyPr vert="horz" wrap="square" lIns="0" tIns="0" rIns="0" bIns="0" rtlCol="0">
            <a:spAutoFit/>
          </a:bodyPr>
          <a:lstStyle/>
          <a:p>
            <a:pPr marL="12700" marR="540385" algn="ctr">
              <a:lnSpc>
                <a:spcPts val="3820"/>
              </a:lnSpc>
            </a:pPr>
            <a:endParaRPr lang="en-US" sz="3200" b="1" spc="-5" dirty="0">
              <a:solidFill>
                <a:srgbClr val="FFFFFF"/>
              </a:solidFill>
              <a:latin typeface="Arial"/>
              <a:cs typeface="Arial"/>
            </a:endParaRPr>
          </a:p>
          <a:p>
            <a:pPr marL="12700" marR="540385" algn="ctr">
              <a:lnSpc>
                <a:spcPts val="3820"/>
              </a:lnSpc>
            </a:pPr>
            <a:r>
              <a:rPr lang="en-IN" sz="3200" b="1" spc="-5" dirty="0">
                <a:solidFill>
                  <a:srgbClr val="FFFFFF"/>
                </a:solidFill>
                <a:latin typeface="Arial"/>
                <a:cs typeface="Arial"/>
              </a:rPr>
              <a:t>Project Management Fundamentals</a:t>
            </a:r>
            <a:endParaRPr lang="en-IN" sz="3200" dirty="0">
              <a:solidFill>
                <a:srgbClr val="000000"/>
              </a:solidFill>
              <a:effectLst/>
              <a:latin typeface="Times New Roman" panose="02020603050405020304" pitchFamily="18" charset="0"/>
            </a:endParaRPr>
          </a:p>
          <a:p>
            <a:pPr marL="3347085">
              <a:lnSpc>
                <a:spcPct val="100000"/>
              </a:lnSpc>
              <a:spcBef>
                <a:spcPts val="2435"/>
              </a:spcBef>
            </a:pPr>
            <a:r>
              <a:rPr sz="2000" spc="-5" dirty="0">
                <a:solidFill>
                  <a:srgbClr val="FFFFFF"/>
                </a:solidFill>
                <a:latin typeface="Arial"/>
                <a:cs typeface="Arial"/>
              </a:rPr>
              <a:t>Faculty</a:t>
            </a:r>
            <a:r>
              <a:rPr sz="2000" spc="-70" dirty="0">
                <a:solidFill>
                  <a:srgbClr val="FFFFFF"/>
                </a:solidFill>
                <a:latin typeface="Arial"/>
                <a:cs typeface="Arial"/>
              </a:rPr>
              <a:t> </a:t>
            </a:r>
            <a:r>
              <a:rPr sz="2000" dirty="0">
                <a:solidFill>
                  <a:srgbClr val="FFFFFF"/>
                </a:solidFill>
                <a:latin typeface="Arial"/>
                <a:cs typeface="Arial"/>
              </a:rPr>
              <a:t>Name</a:t>
            </a:r>
            <a:r>
              <a:rPr sz="2000" spc="-25" dirty="0">
                <a:solidFill>
                  <a:srgbClr val="FFFFFF"/>
                </a:solidFill>
                <a:latin typeface="Arial"/>
                <a:cs typeface="Arial"/>
              </a:rPr>
              <a:t> </a:t>
            </a:r>
            <a:r>
              <a:rPr sz="2000" dirty="0">
                <a:solidFill>
                  <a:srgbClr val="FFFFFF"/>
                </a:solidFill>
                <a:latin typeface="Arial"/>
                <a:cs typeface="Arial"/>
              </a:rPr>
              <a:t>:</a:t>
            </a:r>
            <a:r>
              <a:rPr sz="2000" spc="-35" dirty="0">
                <a:solidFill>
                  <a:srgbClr val="FFFFFF"/>
                </a:solidFill>
                <a:latin typeface="Arial"/>
                <a:cs typeface="Arial"/>
              </a:rPr>
              <a:t> </a:t>
            </a:r>
            <a:r>
              <a:rPr lang="en-IN" sz="2000" spc="-35" dirty="0" err="1">
                <a:solidFill>
                  <a:srgbClr val="FFFFFF"/>
                </a:solidFill>
                <a:latin typeface="Arial"/>
                <a:cs typeface="Arial"/>
              </a:rPr>
              <a:t>Dr.</a:t>
            </a:r>
            <a:r>
              <a:rPr lang="en-IN" sz="2000" spc="-35" dirty="0">
                <a:solidFill>
                  <a:srgbClr val="FFFFFF"/>
                </a:solidFill>
                <a:latin typeface="Arial"/>
                <a:cs typeface="Arial"/>
              </a:rPr>
              <a:t> Bhawana Garg</a:t>
            </a:r>
          </a:p>
          <a:p>
            <a:pPr marL="3347085">
              <a:lnSpc>
                <a:spcPct val="100000"/>
              </a:lnSpc>
              <a:spcBef>
                <a:spcPts val="2435"/>
              </a:spcBef>
            </a:pPr>
            <a:r>
              <a:rPr lang="en-IN" sz="2000" spc="-35" dirty="0">
                <a:solidFill>
                  <a:srgbClr val="FFFFFF"/>
                </a:solidFill>
                <a:latin typeface="Arial"/>
                <a:cs typeface="Arial"/>
              </a:rPr>
              <a:t>                   </a:t>
            </a:r>
            <a:endParaRPr lang="en-US" sz="2000" spc="-35" dirty="0">
              <a:solidFill>
                <a:srgbClr val="FFFFFF"/>
              </a:solidFill>
              <a:latin typeface="Arial"/>
              <a:cs typeface="Arial"/>
            </a:endParaRPr>
          </a:p>
        </p:txBody>
      </p:sp>
      <p:sp>
        <p:nvSpPr>
          <p:cNvPr id="7" name="object 7"/>
          <p:cNvSpPr txBox="1"/>
          <p:nvPr/>
        </p:nvSpPr>
        <p:spPr>
          <a:xfrm>
            <a:off x="547560" y="6406033"/>
            <a:ext cx="125095" cy="228600"/>
          </a:xfrm>
          <a:prstGeom prst="rect">
            <a:avLst/>
          </a:prstGeom>
        </p:spPr>
        <p:txBody>
          <a:bodyPr vert="horz" wrap="square" lIns="0" tIns="0" rIns="0" bIns="0" rtlCol="0">
            <a:spAutoFit/>
          </a:bodyPr>
          <a:lstStyle/>
          <a:p>
            <a:pPr marL="12700">
              <a:lnSpc>
                <a:spcPct val="100000"/>
              </a:lnSpc>
            </a:pPr>
            <a:r>
              <a:rPr sz="1400" dirty="0">
                <a:solidFill>
                  <a:srgbClr val="3C3C3C"/>
                </a:solidFill>
                <a:latin typeface="Arial"/>
                <a:cs typeface="Arial"/>
              </a:rPr>
              <a:t>1</a:t>
            </a:r>
            <a:endParaRPr sz="1400">
              <a:latin typeface="Arial"/>
              <a:cs typeface="Arial"/>
            </a:endParaRPr>
          </a:p>
        </p:txBody>
      </p:sp>
      <p:pic>
        <p:nvPicPr>
          <p:cNvPr id="8" name="Picture 7">
            <a:extLst>
              <a:ext uri="{FF2B5EF4-FFF2-40B4-BE49-F238E27FC236}">
                <a16:creationId xmlns:a16="http://schemas.microsoft.com/office/drawing/2014/main" id="{43D7D658-E9C5-4290-8262-08B4DB9351FA}"/>
              </a:ext>
            </a:extLst>
          </p:cNvPr>
          <p:cNvPicPr>
            <a:picLocks noChangeAspect="1"/>
          </p:cNvPicPr>
          <p:nvPr/>
        </p:nvPicPr>
        <p:blipFill>
          <a:blip r:embed="rId2"/>
          <a:stretch>
            <a:fillRect/>
          </a:stretch>
        </p:blipFill>
        <p:spPr>
          <a:xfrm>
            <a:off x="3017520" y="820868"/>
            <a:ext cx="3190875" cy="1219200"/>
          </a:xfrm>
          <a:prstGeom prst="rect">
            <a:avLst/>
          </a:prstGeom>
        </p:spPr>
      </p:pic>
      <p:sp>
        <p:nvSpPr>
          <p:cNvPr id="6" name="TextBox 5">
            <a:extLst>
              <a:ext uri="{FF2B5EF4-FFF2-40B4-BE49-F238E27FC236}">
                <a16:creationId xmlns:a16="http://schemas.microsoft.com/office/drawing/2014/main" id="{08BB5694-3C07-BA22-8D90-8558372F2801}"/>
              </a:ext>
            </a:extLst>
          </p:cNvPr>
          <p:cNvSpPr txBox="1"/>
          <p:nvPr/>
        </p:nvSpPr>
        <p:spPr>
          <a:xfrm>
            <a:off x="3390645" y="4355100"/>
            <a:ext cx="3203575" cy="579646"/>
          </a:xfrm>
          <a:prstGeom prst="rect">
            <a:avLst/>
          </a:prstGeom>
          <a:noFill/>
        </p:spPr>
        <p:txBody>
          <a:bodyPr wrap="square" rtlCol="0">
            <a:spAutoFit/>
          </a:bodyPr>
          <a:lstStyle/>
          <a:p>
            <a:pPr marL="12700" marR="540385" algn="ctr">
              <a:lnSpc>
                <a:spcPts val="3820"/>
              </a:lnSpc>
            </a:pPr>
            <a:r>
              <a:rPr lang="en-IN" sz="3200" b="1" dirty="0">
                <a:solidFill>
                  <a:srgbClr val="FFFFFF"/>
                </a:solidFill>
                <a:latin typeface="Arial"/>
                <a:cs typeface="Arial"/>
              </a:rPr>
              <a:t>Unit No: </a:t>
            </a:r>
            <a:r>
              <a:rPr lang="en-IN" sz="3200" b="1" spc="-5" dirty="0">
                <a:solidFill>
                  <a:srgbClr val="FFFFFF"/>
                </a:solidFill>
                <a:latin typeface="Arial"/>
                <a:cs typeface="Arial"/>
              </a:rPr>
              <a:t>01 </a:t>
            </a:r>
          </a:p>
        </p:txBody>
      </p:sp>
      <p:sp>
        <p:nvSpPr>
          <p:cNvPr id="13" name="Slide Number Placeholder 12">
            <a:extLst>
              <a:ext uri="{FF2B5EF4-FFF2-40B4-BE49-F238E27FC236}">
                <a16:creationId xmlns:a16="http://schemas.microsoft.com/office/drawing/2014/main" id="{577ACC73-04B3-C79E-4538-3181CC311002}"/>
              </a:ext>
            </a:extLst>
          </p:cNvPr>
          <p:cNvSpPr>
            <a:spLocks noGrp="1"/>
          </p:cNvSpPr>
          <p:nvPr>
            <p:ph type="sldNum" sz="quarter" idx="7"/>
          </p:nvPr>
        </p:nvSpPr>
        <p:spPr/>
        <p:txBody>
          <a:bodyPr/>
          <a:lstStyle/>
          <a:p>
            <a:pPr marL="25400">
              <a:lnSpc>
                <a:spcPts val="1650"/>
              </a:lnSpc>
            </a:pPr>
            <a:fld id="{81D60167-4931-47E6-BA6A-407CBD079E47}" type="slidenum">
              <a:rPr lang="en-IN" smtClean="0"/>
              <a:t>1</a:t>
            </a:fld>
            <a:endParaRPr lang="en-IN" dirty="0"/>
          </a:p>
        </p:txBody>
      </p:sp>
      <p:sp>
        <p:nvSpPr>
          <p:cNvPr id="15" name="Date Placeholder 14">
            <a:extLst>
              <a:ext uri="{FF2B5EF4-FFF2-40B4-BE49-F238E27FC236}">
                <a16:creationId xmlns:a16="http://schemas.microsoft.com/office/drawing/2014/main" id="{DCC6D87E-B76F-C8CD-2238-C2CC32EB1208}"/>
              </a:ext>
            </a:extLst>
          </p:cNvPr>
          <p:cNvSpPr>
            <a:spLocks noGrp="1"/>
          </p:cNvSpPr>
          <p:nvPr>
            <p:ph type="dt" sz="half" idx="6"/>
          </p:nvPr>
        </p:nvSpPr>
        <p:spPr/>
        <p:txBody>
          <a:bodyPr/>
          <a:lstStyle/>
          <a:p>
            <a:fld id="{6B1EF366-49FC-0C49-9052-43E91F2DDA25}" type="datetime1">
              <a:rPr lang="en-IN" smtClean="0"/>
              <a:t>17/01/25</a:t>
            </a:fld>
            <a:endParaRPr lang="en-US"/>
          </a:p>
        </p:txBody>
      </p:sp>
      <p:sp>
        <p:nvSpPr>
          <p:cNvPr id="16" name="Footer Placeholder 15">
            <a:extLst>
              <a:ext uri="{FF2B5EF4-FFF2-40B4-BE49-F238E27FC236}">
                <a16:creationId xmlns:a16="http://schemas.microsoft.com/office/drawing/2014/main" id="{9C942C06-6F1A-C3A2-58EA-5EB32BFC44D0}"/>
              </a:ext>
            </a:extLst>
          </p:cNvPr>
          <p:cNvSpPr>
            <a:spLocks noGrp="1"/>
          </p:cNvSpPr>
          <p:nvPr>
            <p:ph type="ftr" sz="quarter" idx="5"/>
          </p:nvPr>
        </p:nvSpPr>
        <p:spPr/>
        <p:txBody>
          <a:bodyPr/>
          <a:lstStyle/>
          <a:p>
            <a:r>
              <a:rPr lang="en-IN"/>
              <a:t>Week-1  project Fundamentals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4E3E-13CE-1B1E-A33D-FFC4097B6CBB}"/>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4F7556F-0514-6B31-9CE1-0E0B3F3EC4FF}"/>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4001DF0F-445A-6908-FE33-3CDDEB1D0196}"/>
              </a:ext>
            </a:extLst>
          </p:cNvPr>
          <p:cNvSpPr>
            <a:spLocks noGrp="1"/>
          </p:cNvSpPr>
          <p:nvPr>
            <p:ph type="dt" sz="half" idx="6"/>
          </p:nvPr>
        </p:nvSpPr>
        <p:spPr>
          <a:xfrm>
            <a:off x="1169234" y="6377940"/>
            <a:ext cx="1391085" cy="342900"/>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F64DF193-3CEF-F0D7-7E79-45AF001A47F8}"/>
              </a:ext>
            </a:extLst>
          </p:cNvPr>
          <p:cNvSpPr>
            <a:spLocks noGrp="1"/>
          </p:cNvSpPr>
          <p:nvPr>
            <p:ph type="sldNum" sz="quarter" idx="7"/>
          </p:nvPr>
        </p:nvSpPr>
        <p:spPr/>
        <p:txBody>
          <a:bodyPr/>
          <a:lstStyle/>
          <a:p>
            <a:pPr marL="25400">
              <a:lnSpc>
                <a:spcPts val="1650"/>
              </a:lnSpc>
            </a:pPr>
            <a:fld id="{81D60167-4931-47E6-BA6A-407CBD079E47}" type="slidenum">
              <a:rPr lang="en-IN" smtClean="0"/>
              <a:t>10</a:t>
            </a:fld>
            <a:endParaRPr lang="en-IN" dirty="0"/>
          </a:p>
        </p:txBody>
      </p:sp>
      <p:sp>
        <p:nvSpPr>
          <p:cNvPr id="6" name="TextBox 5">
            <a:extLst>
              <a:ext uri="{FF2B5EF4-FFF2-40B4-BE49-F238E27FC236}">
                <a16:creationId xmlns:a16="http://schemas.microsoft.com/office/drawing/2014/main" id="{339CDBB5-6009-A9CD-5CF6-12EEFF3A2C28}"/>
              </a:ext>
            </a:extLst>
          </p:cNvPr>
          <p:cNvSpPr txBox="1"/>
          <p:nvPr/>
        </p:nvSpPr>
        <p:spPr>
          <a:xfrm>
            <a:off x="685800" y="1371600"/>
            <a:ext cx="7162800" cy="646331"/>
          </a:xfrm>
          <a:prstGeom prst="rect">
            <a:avLst/>
          </a:prstGeom>
          <a:noFill/>
        </p:spPr>
        <p:txBody>
          <a:bodyPr wrap="square" rtlCol="0">
            <a:spAutoFit/>
          </a:bodyPr>
          <a:lstStyle/>
          <a:p>
            <a:r>
              <a:rPr lang="en-IN" b="0" i="0" u="sng" dirty="0">
                <a:effectLst/>
                <a:latin typeface="adobe-clean"/>
                <a:hlinkClick r:id="rId2"/>
              </a:rPr>
              <a:t>Project management (PM)</a:t>
            </a:r>
            <a:r>
              <a:rPr lang="en-IN" b="0" i="0" u="none" strike="noStrike" dirty="0">
                <a:solidFill>
                  <a:srgbClr val="2C2C2C"/>
                </a:solidFill>
                <a:effectLst/>
                <a:latin typeface="adobe-clean"/>
              </a:rPr>
              <a:t> is a process or framework for leading a team through the successful completion of a project on time and within budget. </a:t>
            </a:r>
            <a:endParaRPr lang="en-US" dirty="0"/>
          </a:p>
        </p:txBody>
      </p:sp>
    </p:spTree>
    <p:extLst>
      <p:ext uri="{BB962C8B-B14F-4D97-AF65-F5344CB8AC3E}">
        <p14:creationId xmlns:p14="http://schemas.microsoft.com/office/powerpoint/2010/main" val="243904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C1D8-B4BE-821E-5239-BFE88B6B7805}"/>
              </a:ext>
            </a:extLst>
          </p:cNvPr>
          <p:cNvSpPr>
            <a:spLocks noGrp="1"/>
          </p:cNvSpPr>
          <p:nvPr>
            <p:ph type="title"/>
          </p:nvPr>
        </p:nvSpPr>
        <p:spPr>
          <a:xfrm>
            <a:off x="381000" y="609600"/>
            <a:ext cx="7593763" cy="457200"/>
          </a:xfrm>
        </p:spPr>
        <p:txBody>
          <a:bodyPr/>
          <a:lstStyle/>
          <a:p>
            <a:r>
              <a:rPr lang="en-US" dirty="0"/>
              <a:t>Necessity of Project Management</a:t>
            </a:r>
          </a:p>
        </p:txBody>
      </p:sp>
      <p:sp>
        <p:nvSpPr>
          <p:cNvPr id="3" name="Footer Placeholder 2">
            <a:extLst>
              <a:ext uri="{FF2B5EF4-FFF2-40B4-BE49-F238E27FC236}">
                <a16:creationId xmlns:a16="http://schemas.microsoft.com/office/drawing/2014/main" id="{3316E75F-FEE8-ADE3-B883-D72AF286087F}"/>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AFB1956F-F526-75ED-AA95-EB378ACC8153}"/>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23B78529-FD79-23EE-5FEB-CD8205CC214F}"/>
              </a:ext>
            </a:extLst>
          </p:cNvPr>
          <p:cNvSpPr>
            <a:spLocks noGrp="1"/>
          </p:cNvSpPr>
          <p:nvPr>
            <p:ph type="sldNum" sz="quarter" idx="7"/>
          </p:nvPr>
        </p:nvSpPr>
        <p:spPr/>
        <p:txBody>
          <a:bodyPr/>
          <a:lstStyle/>
          <a:p>
            <a:pPr marL="25400">
              <a:lnSpc>
                <a:spcPts val="1650"/>
              </a:lnSpc>
            </a:pPr>
            <a:fld id="{81D60167-4931-47E6-BA6A-407CBD079E47}" type="slidenum">
              <a:rPr lang="en-IN" smtClean="0"/>
              <a:t>11</a:t>
            </a:fld>
            <a:endParaRPr lang="en-IN" dirty="0"/>
          </a:p>
        </p:txBody>
      </p:sp>
      <p:pic>
        <p:nvPicPr>
          <p:cNvPr id="6" name="Picture 5">
            <a:extLst>
              <a:ext uri="{FF2B5EF4-FFF2-40B4-BE49-F238E27FC236}">
                <a16:creationId xmlns:a16="http://schemas.microsoft.com/office/drawing/2014/main" id="{BC0D0834-F1F0-7FD9-2119-13E68F8156F0}"/>
              </a:ext>
            </a:extLst>
          </p:cNvPr>
          <p:cNvPicPr>
            <a:picLocks noChangeAspect="1"/>
          </p:cNvPicPr>
          <p:nvPr/>
        </p:nvPicPr>
        <p:blipFill>
          <a:blip r:embed="rId2"/>
          <a:stretch>
            <a:fillRect/>
          </a:stretch>
        </p:blipFill>
        <p:spPr>
          <a:xfrm>
            <a:off x="381000" y="1254633"/>
            <a:ext cx="8534400" cy="4984242"/>
          </a:xfrm>
          <a:prstGeom prst="rect">
            <a:avLst/>
          </a:prstGeom>
        </p:spPr>
      </p:pic>
    </p:spTree>
    <p:extLst>
      <p:ext uri="{BB962C8B-B14F-4D97-AF65-F5344CB8AC3E}">
        <p14:creationId xmlns:p14="http://schemas.microsoft.com/office/powerpoint/2010/main" val="166686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446D2-BA9C-E7D6-C0A5-873F370EA13D}"/>
              </a:ext>
            </a:extLst>
          </p:cNvPr>
          <p:cNvSpPr>
            <a:spLocks noGrp="1"/>
          </p:cNvSpPr>
          <p:nvPr>
            <p:ph type="title"/>
          </p:nvPr>
        </p:nvSpPr>
        <p:spPr>
          <a:xfrm>
            <a:off x="304800" y="609600"/>
            <a:ext cx="7669963" cy="609600"/>
          </a:xfrm>
        </p:spPr>
        <p:txBody>
          <a:bodyPr/>
          <a:lstStyle/>
          <a:p>
            <a:r>
              <a:rPr lang="en-US" dirty="0"/>
              <a:t>Clear Goals and Objective</a:t>
            </a:r>
          </a:p>
        </p:txBody>
      </p:sp>
      <p:sp>
        <p:nvSpPr>
          <p:cNvPr id="3" name="Footer Placeholder 2">
            <a:extLst>
              <a:ext uri="{FF2B5EF4-FFF2-40B4-BE49-F238E27FC236}">
                <a16:creationId xmlns:a16="http://schemas.microsoft.com/office/drawing/2014/main" id="{1E99292E-F916-DC73-DE54-929FAD389B7E}"/>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B4EEF901-82E4-B472-4549-624E932823BC}"/>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08FC6129-DA14-67EE-9AAA-76C34D8C631F}"/>
              </a:ext>
            </a:extLst>
          </p:cNvPr>
          <p:cNvSpPr>
            <a:spLocks noGrp="1"/>
          </p:cNvSpPr>
          <p:nvPr>
            <p:ph type="sldNum" sz="quarter" idx="7"/>
          </p:nvPr>
        </p:nvSpPr>
        <p:spPr/>
        <p:txBody>
          <a:bodyPr/>
          <a:lstStyle/>
          <a:p>
            <a:pPr marL="25400">
              <a:lnSpc>
                <a:spcPts val="1650"/>
              </a:lnSpc>
            </a:pPr>
            <a:fld id="{81D60167-4931-47E6-BA6A-407CBD079E47}" type="slidenum">
              <a:rPr lang="en-IN" smtClean="0"/>
              <a:t>12</a:t>
            </a:fld>
            <a:endParaRPr lang="en-IN" dirty="0"/>
          </a:p>
        </p:txBody>
      </p:sp>
      <p:pic>
        <p:nvPicPr>
          <p:cNvPr id="6" name="Picture 5">
            <a:extLst>
              <a:ext uri="{FF2B5EF4-FFF2-40B4-BE49-F238E27FC236}">
                <a16:creationId xmlns:a16="http://schemas.microsoft.com/office/drawing/2014/main" id="{247FE076-FDB7-7541-485A-74E75EE736D3}"/>
              </a:ext>
            </a:extLst>
          </p:cNvPr>
          <p:cNvPicPr>
            <a:picLocks noChangeAspect="1"/>
          </p:cNvPicPr>
          <p:nvPr/>
        </p:nvPicPr>
        <p:blipFill>
          <a:blip r:embed="rId2"/>
          <a:srcRect l="6528" b="13337"/>
          <a:stretch/>
        </p:blipFill>
        <p:spPr>
          <a:xfrm>
            <a:off x="1371600" y="1215795"/>
            <a:ext cx="6400800" cy="3272325"/>
          </a:xfrm>
          <a:prstGeom prst="rect">
            <a:avLst/>
          </a:prstGeom>
        </p:spPr>
      </p:pic>
      <p:sp>
        <p:nvSpPr>
          <p:cNvPr id="8" name="TextBox 7">
            <a:extLst>
              <a:ext uri="{FF2B5EF4-FFF2-40B4-BE49-F238E27FC236}">
                <a16:creationId xmlns:a16="http://schemas.microsoft.com/office/drawing/2014/main" id="{D40D352D-3681-F6A4-D96B-5AEBCA26F776}"/>
              </a:ext>
            </a:extLst>
          </p:cNvPr>
          <p:cNvSpPr txBox="1"/>
          <p:nvPr/>
        </p:nvSpPr>
        <p:spPr>
          <a:xfrm flipH="1">
            <a:off x="304800" y="4648200"/>
            <a:ext cx="8686799" cy="156966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Project management helps set </a:t>
            </a:r>
            <a:r>
              <a:rPr lang="en-US" sz="2400" b="1" i="1" dirty="0">
                <a:solidFill>
                  <a:srgbClr val="C00000"/>
                </a:solidFill>
                <a:latin typeface="Times New Roman" panose="02020603050405020304" pitchFamily="18" charset="0"/>
                <a:cs typeface="Times New Roman" panose="02020603050405020304" pitchFamily="18" charset="0"/>
              </a:rPr>
              <a:t>clear goals and objectives</a:t>
            </a:r>
            <a:r>
              <a:rPr lang="en-US" sz="2400" dirty="0">
                <a:latin typeface="Times New Roman" panose="02020603050405020304" pitchFamily="18" charset="0"/>
                <a:cs typeface="Times New Roman" panose="02020603050405020304" pitchFamily="18" charset="0"/>
              </a:rPr>
              <a:t>. This means everyone involved knows exactly what they are working towards and what success looks like. Without clear goals, it’s easy for a project to lose direction and fail to meet its targets</a:t>
            </a:r>
            <a:r>
              <a:rPr lang="en-US" dirty="0"/>
              <a:t>.</a:t>
            </a:r>
          </a:p>
        </p:txBody>
      </p:sp>
    </p:spTree>
    <p:extLst>
      <p:ext uri="{BB962C8B-B14F-4D97-AF65-F5344CB8AC3E}">
        <p14:creationId xmlns:p14="http://schemas.microsoft.com/office/powerpoint/2010/main" val="3023455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BC86-C769-30E4-1FA4-E5B853A53D79}"/>
              </a:ext>
            </a:extLst>
          </p:cNvPr>
          <p:cNvSpPr>
            <a:spLocks noGrp="1"/>
          </p:cNvSpPr>
          <p:nvPr>
            <p:ph type="title"/>
          </p:nvPr>
        </p:nvSpPr>
        <p:spPr>
          <a:xfrm>
            <a:off x="457200" y="223494"/>
            <a:ext cx="7517563" cy="615553"/>
          </a:xfrm>
        </p:spPr>
        <p:txBody>
          <a:bodyPr/>
          <a:lstStyle/>
          <a:p>
            <a:r>
              <a:rPr lang="en-IN" b="1" i="0" u="none" strike="noStrike" dirty="0">
                <a:effectLst/>
                <a:latin typeface="-apple-system"/>
              </a:rPr>
              <a:t>2.  Better Planning</a:t>
            </a:r>
            <a:br>
              <a:rPr lang="en-IN" b="1" i="0" u="none" strike="noStrike" dirty="0">
                <a:effectLst/>
                <a:latin typeface="-apple-system"/>
              </a:rPr>
            </a:br>
            <a:endParaRPr lang="en-US" b="0" dirty="0"/>
          </a:p>
        </p:txBody>
      </p:sp>
      <p:sp>
        <p:nvSpPr>
          <p:cNvPr id="3" name="Footer Placeholder 2">
            <a:extLst>
              <a:ext uri="{FF2B5EF4-FFF2-40B4-BE49-F238E27FC236}">
                <a16:creationId xmlns:a16="http://schemas.microsoft.com/office/drawing/2014/main" id="{244772DD-0BAC-1B0E-0C42-358D03800C15}"/>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65379420-101B-CF4D-67A3-3451CABB8A19}"/>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A18F282B-D1A6-B53A-A476-E369BA6EB875}"/>
              </a:ext>
            </a:extLst>
          </p:cNvPr>
          <p:cNvSpPr>
            <a:spLocks noGrp="1"/>
          </p:cNvSpPr>
          <p:nvPr>
            <p:ph type="sldNum" sz="quarter" idx="7"/>
          </p:nvPr>
        </p:nvSpPr>
        <p:spPr/>
        <p:txBody>
          <a:bodyPr/>
          <a:lstStyle/>
          <a:p>
            <a:pPr marL="25400">
              <a:lnSpc>
                <a:spcPts val="1650"/>
              </a:lnSpc>
            </a:pPr>
            <a:fld id="{81D60167-4931-47E6-BA6A-407CBD079E47}" type="slidenum">
              <a:rPr lang="en-IN" smtClean="0"/>
              <a:t>13</a:t>
            </a:fld>
            <a:endParaRPr lang="en-IN" dirty="0"/>
          </a:p>
        </p:txBody>
      </p:sp>
      <p:sp>
        <p:nvSpPr>
          <p:cNvPr id="7" name="TextBox 6">
            <a:extLst>
              <a:ext uri="{FF2B5EF4-FFF2-40B4-BE49-F238E27FC236}">
                <a16:creationId xmlns:a16="http://schemas.microsoft.com/office/drawing/2014/main" id="{EBD8FF0D-EFC8-C6B6-45F1-B9FCA46AEF86}"/>
              </a:ext>
            </a:extLst>
          </p:cNvPr>
          <p:cNvSpPr txBox="1"/>
          <p:nvPr/>
        </p:nvSpPr>
        <p:spPr>
          <a:xfrm>
            <a:off x="457200" y="1066800"/>
            <a:ext cx="8077200" cy="1938992"/>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Detailed planning is essential for the success of any project. Project management involves creating a roadmap that outlines how the project will be completed, what resources are needed, and how long it will take. Good planning prevents wasted effort and resources</a:t>
            </a:r>
          </a:p>
        </p:txBody>
      </p:sp>
      <p:pic>
        <p:nvPicPr>
          <p:cNvPr id="8" name="Picture 7">
            <a:extLst>
              <a:ext uri="{FF2B5EF4-FFF2-40B4-BE49-F238E27FC236}">
                <a16:creationId xmlns:a16="http://schemas.microsoft.com/office/drawing/2014/main" id="{C7021B2D-8E19-5FD7-5B3F-1375293BC5B5}"/>
              </a:ext>
            </a:extLst>
          </p:cNvPr>
          <p:cNvPicPr>
            <a:picLocks noChangeAspect="1"/>
          </p:cNvPicPr>
          <p:nvPr/>
        </p:nvPicPr>
        <p:blipFill>
          <a:blip r:embed="rId2"/>
          <a:stretch>
            <a:fillRect/>
          </a:stretch>
        </p:blipFill>
        <p:spPr>
          <a:xfrm>
            <a:off x="558672" y="3095852"/>
            <a:ext cx="5562600" cy="3227530"/>
          </a:xfrm>
          <a:prstGeom prst="rect">
            <a:avLst/>
          </a:prstGeom>
        </p:spPr>
      </p:pic>
    </p:spTree>
    <p:extLst>
      <p:ext uri="{BB962C8B-B14F-4D97-AF65-F5344CB8AC3E}">
        <p14:creationId xmlns:p14="http://schemas.microsoft.com/office/powerpoint/2010/main" val="771219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EE786-2D3A-B887-9EF4-C36034DF100E}"/>
              </a:ext>
            </a:extLst>
          </p:cNvPr>
          <p:cNvSpPr>
            <a:spLocks noGrp="1"/>
          </p:cNvSpPr>
          <p:nvPr>
            <p:ph type="title"/>
          </p:nvPr>
        </p:nvSpPr>
        <p:spPr>
          <a:xfrm>
            <a:off x="304801" y="410828"/>
            <a:ext cx="7239000" cy="579771"/>
          </a:xfrm>
        </p:spPr>
        <p:txBody>
          <a:bodyPr/>
          <a:lstStyle/>
          <a:p>
            <a:pPr algn="l"/>
            <a:r>
              <a:rPr lang="en-US" dirty="0"/>
              <a:t>3. </a:t>
            </a:r>
            <a:r>
              <a:rPr lang="en-IN" b="1" i="0" u="none" strike="noStrike" dirty="0">
                <a:effectLst/>
                <a:latin typeface="-apple-system"/>
              </a:rPr>
              <a:t>Effective Resource Management</a:t>
            </a:r>
            <a:br>
              <a:rPr lang="en-IN" b="1" i="0" u="none" strike="noStrike" dirty="0">
                <a:effectLst/>
                <a:latin typeface="-apple-system"/>
              </a:rPr>
            </a:br>
            <a:endParaRPr lang="en-US" dirty="0"/>
          </a:p>
        </p:txBody>
      </p:sp>
      <p:sp>
        <p:nvSpPr>
          <p:cNvPr id="3" name="Footer Placeholder 2">
            <a:extLst>
              <a:ext uri="{FF2B5EF4-FFF2-40B4-BE49-F238E27FC236}">
                <a16:creationId xmlns:a16="http://schemas.microsoft.com/office/drawing/2014/main" id="{7D0FCE6E-4584-9BEC-086A-65E9967B4F4C}"/>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633BEB33-70BD-F9DD-0357-6562F67F11D0}"/>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94C24CE7-60BD-3743-511C-B2DFAF69AF9A}"/>
              </a:ext>
            </a:extLst>
          </p:cNvPr>
          <p:cNvSpPr>
            <a:spLocks noGrp="1"/>
          </p:cNvSpPr>
          <p:nvPr>
            <p:ph type="sldNum" sz="quarter" idx="7"/>
          </p:nvPr>
        </p:nvSpPr>
        <p:spPr/>
        <p:txBody>
          <a:bodyPr/>
          <a:lstStyle/>
          <a:p>
            <a:pPr marL="25400">
              <a:lnSpc>
                <a:spcPts val="1650"/>
              </a:lnSpc>
            </a:pPr>
            <a:fld id="{81D60167-4931-47E6-BA6A-407CBD079E47}" type="slidenum">
              <a:rPr lang="en-IN" smtClean="0"/>
              <a:t>14</a:t>
            </a:fld>
            <a:endParaRPr lang="en-IN" dirty="0"/>
          </a:p>
        </p:txBody>
      </p:sp>
      <p:pic>
        <p:nvPicPr>
          <p:cNvPr id="6" name="Picture 5">
            <a:extLst>
              <a:ext uri="{FF2B5EF4-FFF2-40B4-BE49-F238E27FC236}">
                <a16:creationId xmlns:a16="http://schemas.microsoft.com/office/drawing/2014/main" id="{63F331D8-C4A8-F782-6A03-576DF0380684}"/>
              </a:ext>
            </a:extLst>
          </p:cNvPr>
          <p:cNvPicPr>
            <a:picLocks noChangeAspect="1"/>
          </p:cNvPicPr>
          <p:nvPr/>
        </p:nvPicPr>
        <p:blipFill>
          <a:blip r:embed="rId2"/>
          <a:stretch>
            <a:fillRect/>
          </a:stretch>
        </p:blipFill>
        <p:spPr>
          <a:xfrm>
            <a:off x="1333500" y="990708"/>
            <a:ext cx="6477000" cy="3638144"/>
          </a:xfrm>
          <a:prstGeom prst="rect">
            <a:avLst/>
          </a:prstGeom>
        </p:spPr>
      </p:pic>
      <p:sp>
        <p:nvSpPr>
          <p:cNvPr id="8" name="TextBox 7">
            <a:extLst>
              <a:ext uri="{FF2B5EF4-FFF2-40B4-BE49-F238E27FC236}">
                <a16:creationId xmlns:a16="http://schemas.microsoft.com/office/drawing/2014/main" id="{5EC645E2-DAAA-4C0C-97DD-86CD438A45A0}"/>
              </a:ext>
            </a:extLst>
          </p:cNvPr>
          <p:cNvSpPr txBox="1"/>
          <p:nvPr/>
        </p:nvSpPr>
        <p:spPr>
          <a:xfrm>
            <a:off x="304800" y="4660629"/>
            <a:ext cx="8458199" cy="1323439"/>
          </a:xfrm>
          <a:prstGeom prst="rect">
            <a:avLst/>
          </a:prstGeom>
          <a:noFill/>
        </p:spPr>
        <p:txBody>
          <a:bodyPr wrap="square">
            <a:spAutoFit/>
          </a:bodyPr>
          <a:lstStyle/>
          <a:p>
            <a:pPr algn="just"/>
            <a:r>
              <a:rPr lang="en-US" sz="2000" b="1" i="1" dirty="0">
                <a:solidFill>
                  <a:srgbClr val="C00000"/>
                </a:solidFill>
                <a:latin typeface="Times New Roman" panose="02020603050405020304" pitchFamily="18" charset="0"/>
                <a:cs typeface="Times New Roman" panose="02020603050405020304" pitchFamily="18" charset="0"/>
              </a:rPr>
              <a:t>Time, money, and manpower </a:t>
            </a:r>
            <a:r>
              <a:rPr lang="en-US" sz="2000" dirty="0">
                <a:latin typeface="Times New Roman" panose="02020603050405020304" pitchFamily="18" charset="0"/>
                <a:cs typeface="Times New Roman" panose="02020603050405020304" pitchFamily="18" charset="0"/>
              </a:rPr>
              <a:t>are limited resources. Project management ensures these resources are used wisely. By assigning the right tasks to the right people and monitoring resource usage, project management helps avoid overloading team members and running out of budget.</a:t>
            </a:r>
          </a:p>
        </p:txBody>
      </p:sp>
    </p:spTree>
    <p:extLst>
      <p:ext uri="{BB962C8B-B14F-4D97-AF65-F5344CB8AC3E}">
        <p14:creationId xmlns:p14="http://schemas.microsoft.com/office/powerpoint/2010/main" val="238162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3F97-3A50-8F8B-D0AB-63FA6DA82F2F}"/>
              </a:ext>
            </a:extLst>
          </p:cNvPr>
          <p:cNvSpPr>
            <a:spLocks noGrp="1"/>
          </p:cNvSpPr>
          <p:nvPr>
            <p:ph type="title"/>
          </p:nvPr>
        </p:nvSpPr>
        <p:spPr>
          <a:xfrm>
            <a:off x="1169235" y="138176"/>
            <a:ext cx="6805528" cy="615553"/>
          </a:xfrm>
        </p:spPr>
        <p:txBody>
          <a:bodyPr/>
          <a:lstStyle/>
          <a:p>
            <a:r>
              <a:rPr lang="en-IN" b="1" i="0" u="none" strike="noStrike" dirty="0">
                <a:effectLst/>
                <a:latin typeface="-apple-system"/>
              </a:rPr>
              <a:t> </a:t>
            </a:r>
            <a:br>
              <a:rPr lang="en-IN" b="1" i="0" u="none" strike="noStrike" dirty="0">
                <a:effectLst/>
                <a:latin typeface="-apple-system"/>
              </a:rPr>
            </a:br>
            <a:endParaRPr lang="en-US" dirty="0"/>
          </a:p>
        </p:txBody>
      </p:sp>
      <p:sp>
        <p:nvSpPr>
          <p:cNvPr id="3" name="Footer Placeholder 2">
            <a:extLst>
              <a:ext uri="{FF2B5EF4-FFF2-40B4-BE49-F238E27FC236}">
                <a16:creationId xmlns:a16="http://schemas.microsoft.com/office/drawing/2014/main" id="{27F5ECE7-3E8E-71F1-9F93-2419F099B8B8}"/>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9E796F9E-5130-A76C-277C-0A581C588F8D}"/>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C546ED96-E37E-89AD-2F91-C51AA071F2F3}"/>
              </a:ext>
            </a:extLst>
          </p:cNvPr>
          <p:cNvSpPr>
            <a:spLocks noGrp="1"/>
          </p:cNvSpPr>
          <p:nvPr>
            <p:ph type="sldNum" sz="quarter" idx="7"/>
          </p:nvPr>
        </p:nvSpPr>
        <p:spPr/>
        <p:txBody>
          <a:bodyPr/>
          <a:lstStyle/>
          <a:p>
            <a:pPr marL="25400">
              <a:lnSpc>
                <a:spcPts val="1650"/>
              </a:lnSpc>
            </a:pPr>
            <a:fld id="{81D60167-4931-47E6-BA6A-407CBD079E47}" type="slidenum">
              <a:rPr lang="en-IN" smtClean="0"/>
              <a:t>15</a:t>
            </a:fld>
            <a:endParaRPr lang="en-IN" dirty="0"/>
          </a:p>
        </p:txBody>
      </p:sp>
      <p:sp>
        <p:nvSpPr>
          <p:cNvPr id="9" name="TextBox 8">
            <a:extLst>
              <a:ext uri="{FF2B5EF4-FFF2-40B4-BE49-F238E27FC236}">
                <a16:creationId xmlns:a16="http://schemas.microsoft.com/office/drawing/2014/main" id="{BE8BB6C5-E55E-1E5C-8306-7106AD28AC80}"/>
              </a:ext>
            </a:extLst>
          </p:cNvPr>
          <p:cNvSpPr txBox="1"/>
          <p:nvPr/>
        </p:nvSpPr>
        <p:spPr>
          <a:xfrm>
            <a:off x="437293" y="445952"/>
            <a:ext cx="6805528" cy="400110"/>
          </a:xfrm>
          <a:prstGeom prst="rect">
            <a:avLst/>
          </a:prstGeom>
          <a:noFill/>
        </p:spPr>
        <p:txBody>
          <a:bodyPr wrap="square">
            <a:spAutoFit/>
          </a:bodyPr>
          <a:lstStyle/>
          <a:p>
            <a:r>
              <a:rPr lang="en-US" sz="2000" b="1" dirty="0">
                <a:solidFill>
                  <a:srgbClr val="9F1C33"/>
                </a:solidFill>
                <a:latin typeface="-apple-system"/>
                <a:ea typeface="+mj-ea"/>
                <a:cs typeface="Arial"/>
              </a:rPr>
              <a:t>4. Risk Management</a:t>
            </a:r>
          </a:p>
        </p:txBody>
      </p:sp>
      <p:pic>
        <p:nvPicPr>
          <p:cNvPr id="10" name="Picture 9">
            <a:extLst>
              <a:ext uri="{FF2B5EF4-FFF2-40B4-BE49-F238E27FC236}">
                <a16:creationId xmlns:a16="http://schemas.microsoft.com/office/drawing/2014/main" id="{58C09510-B035-DA47-43B2-CE0A6BB9F4AA}"/>
              </a:ext>
            </a:extLst>
          </p:cNvPr>
          <p:cNvPicPr>
            <a:picLocks noChangeAspect="1"/>
          </p:cNvPicPr>
          <p:nvPr/>
        </p:nvPicPr>
        <p:blipFill>
          <a:blip r:embed="rId2"/>
          <a:stretch>
            <a:fillRect/>
          </a:stretch>
        </p:blipFill>
        <p:spPr>
          <a:xfrm>
            <a:off x="1524000" y="1251603"/>
            <a:ext cx="5943600" cy="3114283"/>
          </a:xfrm>
          <a:prstGeom prst="rect">
            <a:avLst/>
          </a:prstGeom>
        </p:spPr>
      </p:pic>
      <p:sp>
        <p:nvSpPr>
          <p:cNvPr id="12" name="TextBox 11">
            <a:extLst>
              <a:ext uri="{FF2B5EF4-FFF2-40B4-BE49-F238E27FC236}">
                <a16:creationId xmlns:a16="http://schemas.microsoft.com/office/drawing/2014/main" id="{9AD9059B-C0FC-AE4E-650E-58252C67418B}"/>
              </a:ext>
            </a:extLst>
          </p:cNvPr>
          <p:cNvSpPr txBox="1"/>
          <p:nvPr/>
        </p:nvSpPr>
        <p:spPr>
          <a:xfrm>
            <a:off x="0" y="4695227"/>
            <a:ext cx="8991600" cy="156966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Every project faces potential risks that could derail it. Project management involves identifying these risks early and developing strategies to manage them. By anticipating problems, project managers can minimize their impact and keep the project on track</a:t>
            </a:r>
          </a:p>
        </p:txBody>
      </p:sp>
    </p:spTree>
    <p:extLst>
      <p:ext uri="{BB962C8B-B14F-4D97-AF65-F5344CB8AC3E}">
        <p14:creationId xmlns:p14="http://schemas.microsoft.com/office/powerpoint/2010/main" val="524586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BB3A-32F7-230B-A453-C8EB6B35A61E}"/>
              </a:ext>
            </a:extLst>
          </p:cNvPr>
          <p:cNvSpPr>
            <a:spLocks noGrp="1"/>
          </p:cNvSpPr>
          <p:nvPr>
            <p:ph type="title"/>
          </p:nvPr>
        </p:nvSpPr>
        <p:spPr>
          <a:xfrm>
            <a:off x="534860" y="533400"/>
            <a:ext cx="7439903" cy="457200"/>
          </a:xfrm>
        </p:spPr>
        <p:txBody>
          <a:bodyPr/>
          <a:lstStyle/>
          <a:p>
            <a:r>
              <a:rPr lang="en-US" dirty="0"/>
              <a:t>5. . Improved Communication</a:t>
            </a:r>
          </a:p>
        </p:txBody>
      </p:sp>
      <p:sp>
        <p:nvSpPr>
          <p:cNvPr id="3" name="Footer Placeholder 2">
            <a:extLst>
              <a:ext uri="{FF2B5EF4-FFF2-40B4-BE49-F238E27FC236}">
                <a16:creationId xmlns:a16="http://schemas.microsoft.com/office/drawing/2014/main" id="{A0450F06-523E-34C1-6E64-14DCBECE58F4}"/>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B9BD8C6A-96B4-47DF-71EA-534B3E40F744}"/>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4ACAF1DD-6ED9-7F83-D2ED-3CF51B2792A9}"/>
              </a:ext>
            </a:extLst>
          </p:cNvPr>
          <p:cNvSpPr>
            <a:spLocks noGrp="1"/>
          </p:cNvSpPr>
          <p:nvPr>
            <p:ph type="sldNum" sz="quarter" idx="7"/>
          </p:nvPr>
        </p:nvSpPr>
        <p:spPr/>
        <p:txBody>
          <a:bodyPr/>
          <a:lstStyle/>
          <a:p>
            <a:pPr marL="25400">
              <a:lnSpc>
                <a:spcPts val="1650"/>
              </a:lnSpc>
            </a:pPr>
            <a:fld id="{81D60167-4931-47E6-BA6A-407CBD079E47}" type="slidenum">
              <a:rPr lang="en-IN" smtClean="0"/>
              <a:t>16</a:t>
            </a:fld>
            <a:endParaRPr lang="en-IN" dirty="0"/>
          </a:p>
        </p:txBody>
      </p:sp>
      <p:pic>
        <p:nvPicPr>
          <p:cNvPr id="6" name="Picture 5">
            <a:extLst>
              <a:ext uri="{FF2B5EF4-FFF2-40B4-BE49-F238E27FC236}">
                <a16:creationId xmlns:a16="http://schemas.microsoft.com/office/drawing/2014/main" id="{65AACAA1-FB08-4D0E-D97F-DCDCBB15A762}"/>
              </a:ext>
            </a:extLst>
          </p:cNvPr>
          <p:cNvPicPr>
            <a:picLocks noChangeAspect="1"/>
          </p:cNvPicPr>
          <p:nvPr/>
        </p:nvPicPr>
        <p:blipFill>
          <a:blip r:embed="rId2"/>
          <a:stretch>
            <a:fillRect/>
          </a:stretch>
        </p:blipFill>
        <p:spPr>
          <a:xfrm>
            <a:off x="1771293" y="1219200"/>
            <a:ext cx="6615023" cy="3276600"/>
          </a:xfrm>
          <a:prstGeom prst="rect">
            <a:avLst/>
          </a:prstGeom>
        </p:spPr>
      </p:pic>
      <p:sp>
        <p:nvSpPr>
          <p:cNvPr id="8" name="TextBox 7">
            <a:extLst>
              <a:ext uri="{FF2B5EF4-FFF2-40B4-BE49-F238E27FC236}">
                <a16:creationId xmlns:a16="http://schemas.microsoft.com/office/drawing/2014/main" id="{6C96E59B-EE8E-89E3-DDFA-FB7958A67B03}"/>
              </a:ext>
            </a:extLst>
          </p:cNvPr>
          <p:cNvSpPr txBox="1"/>
          <p:nvPr/>
        </p:nvSpPr>
        <p:spPr>
          <a:xfrm>
            <a:off x="457200" y="4724400"/>
            <a:ext cx="8534400" cy="156966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Communication is key to any project's success. Project management establishes clear lines of communication between all team members and stakeholders. This ensures everyone </a:t>
            </a:r>
            <a:r>
              <a:rPr lang="en-US" sz="2400" b="1" i="1" dirty="0">
                <a:latin typeface="Times New Roman" panose="02020603050405020304" pitchFamily="18" charset="0"/>
                <a:cs typeface="Times New Roman" panose="02020603050405020304" pitchFamily="18" charset="0"/>
              </a:rPr>
              <a:t>is informed, aligned, </a:t>
            </a:r>
            <a:r>
              <a:rPr lang="en-US" sz="2400" dirty="0">
                <a:latin typeface="Times New Roman" panose="02020603050405020304" pitchFamily="18" charset="0"/>
                <a:cs typeface="Times New Roman" panose="02020603050405020304" pitchFamily="18" charset="0"/>
              </a:rPr>
              <a:t>and able to work together effectively.</a:t>
            </a:r>
          </a:p>
        </p:txBody>
      </p:sp>
    </p:spTree>
    <p:extLst>
      <p:ext uri="{BB962C8B-B14F-4D97-AF65-F5344CB8AC3E}">
        <p14:creationId xmlns:p14="http://schemas.microsoft.com/office/powerpoint/2010/main" val="84296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1987-E7F1-CD3E-1C79-4EE1A43A8D48}"/>
              </a:ext>
            </a:extLst>
          </p:cNvPr>
          <p:cNvSpPr>
            <a:spLocks noGrp="1"/>
          </p:cNvSpPr>
          <p:nvPr>
            <p:ph type="title"/>
          </p:nvPr>
        </p:nvSpPr>
        <p:spPr>
          <a:xfrm>
            <a:off x="0" y="419100"/>
            <a:ext cx="7974763" cy="342900"/>
          </a:xfrm>
        </p:spPr>
        <p:txBody>
          <a:bodyPr/>
          <a:lstStyle/>
          <a:p>
            <a:r>
              <a:rPr lang="en-US" dirty="0"/>
              <a:t>6. Enhanced Team Collaboration</a:t>
            </a:r>
          </a:p>
        </p:txBody>
      </p:sp>
      <p:sp>
        <p:nvSpPr>
          <p:cNvPr id="3" name="Footer Placeholder 2">
            <a:extLst>
              <a:ext uri="{FF2B5EF4-FFF2-40B4-BE49-F238E27FC236}">
                <a16:creationId xmlns:a16="http://schemas.microsoft.com/office/drawing/2014/main" id="{BB607509-C42F-982B-F187-885FED4A3DED}"/>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E525DFA1-B321-47E2-0206-61AE06E3223F}"/>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0C59CCB9-6ED0-A815-EA22-D136DD0FB8ED}"/>
              </a:ext>
            </a:extLst>
          </p:cNvPr>
          <p:cNvSpPr>
            <a:spLocks noGrp="1"/>
          </p:cNvSpPr>
          <p:nvPr>
            <p:ph type="sldNum" sz="quarter" idx="7"/>
          </p:nvPr>
        </p:nvSpPr>
        <p:spPr/>
        <p:txBody>
          <a:bodyPr/>
          <a:lstStyle/>
          <a:p>
            <a:pPr marL="25400">
              <a:lnSpc>
                <a:spcPts val="1650"/>
              </a:lnSpc>
            </a:pPr>
            <a:fld id="{81D60167-4931-47E6-BA6A-407CBD079E47}" type="slidenum">
              <a:rPr lang="en-IN" smtClean="0"/>
              <a:t>17</a:t>
            </a:fld>
            <a:endParaRPr lang="en-IN" dirty="0"/>
          </a:p>
        </p:txBody>
      </p:sp>
      <p:pic>
        <p:nvPicPr>
          <p:cNvPr id="6" name="Picture 5">
            <a:extLst>
              <a:ext uri="{FF2B5EF4-FFF2-40B4-BE49-F238E27FC236}">
                <a16:creationId xmlns:a16="http://schemas.microsoft.com/office/drawing/2014/main" id="{01A24019-ABE0-1E9B-D92F-C110BC58C467}"/>
              </a:ext>
            </a:extLst>
          </p:cNvPr>
          <p:cNvPicPr>
            <a:picLocks noChangeAspect="1"/>
          </p:cNvPicPr>
          <p:nvPr/>
        </p:nvPicPr>
        <p:blipFill>
          <a:blip r:embed="rId2"/>
          <a:stretch>
            <a:fillRect/>
          </a:stretch>
        </p:blipFill>
        <p:spPr>
          <a:xfrm>
            <a:off x="914400" y="2971800"/>
            <a:ext cx="6526963" cy="3243606"/>
          </a:xfrm>
          <a:prstGeom prst="rect">
            <a:avLst/>
          </a:prstGeom>
        </p:spPr>
      </p:pic>
      <p:sp>
        <p:nvSpPr>
          <p:cNvPr id="8" name="TextBox 7">
            <a:extLst>
              <a:ext uri="{FF2B5EF4-FFF2-40B4-BE49-F238E27FC236}">
                <a16:creationId xmlns:a16="http://schemas.microsoft.com/office/drawing/2014/main" id="{A73949D3-9A70-5E8F-8A0E-7114E0471ABA}"/>
              </a:ext>
            </a:extLst>
          </p:cNvPr>
          <p:cNvSpPr txBox="1"/>
          <p:nvPr/>
        </p:nvSpPr>
        <p:spPr>
          <a:xfrm>
            <a:off x="304800" y="1219200"/>
            <a:ext cx="8534400" cy="1938992"/>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A well-managed project fosters better teamwork. Project management </a:t>
            </a:r>
            <a:r>
              <a:rPr lang="en-US" sz="2400" b="1" i="1" dirty="0">
                <a:solidFill>
                  <a:srgbClr val="C00000"/>
                </a:solidFill>
                <a:latin typeface="Times New Roman" panose="02020603050405020304" pitchFamily="18" charset="0"/>
                <a:cs typeface="Times New Roman" panose="02020603050405020304" pitchFamily="18" charset="0"/>
              </a:rPr>
              <a:t>clarifies roles and responsibilities</a:t>
            </a:r>
            <a:r>
              <a:rPr lang="en-US" sz="2400" dirty="0">
                <a:latin typeface="Times New Roman" panose="02020603050405020304" pitchFamily="18" charset="0"/>
                <a:cs typeface="Times New Roman" panose="02020603050405020304" pitchFamily="18" charset="0"/>
              </a:rPr>
              <a:t>, which helps team members understand their tasks and how they fit into the bigger picture. This leads to a more collaborative and productive work environment.</a:t>
            </a:r>
          </a:p>
        </p:txBody>
      </p:sp>
    </p:spTree>
    <p:extLst>
      <p:ext uri="{BB962C8B-B14F-4D97-AF65-F5344CB8AC3E}">
        <p14:creationId xmlns:p14="http://schemas.microsoft.com/office/powerpoint/2010/main" val="2993490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5FA2-EDD4-C2F8-8BCD-B4985D4DAE37}"/>
              </a:ext>
            </a:extLst>
          </p:cNvPr>
          <p:cNvSpPr>
            <a:spLocks noGrp="1"/>
          </p:cNvSpPr>
          <p:nvPr>
            <p:ph type="title"/>
          </p:nvPr>
        </p:nvSpPr>
        <p:spPr>
          <a:xfrm>
            <a:off x="304800" y="381000"/>
            <a:ext cx="7669963" cy="307777"/>
          </a:xfrm>
        </p:spPr>
        <p:txBody>
          <a:bodyPr/>
          <a:lstStyle/>
          <a:p>
            <a:r>
              <a:rPr lang="en-US" dirty="0"/>
              <a:t>7. Quality Control</a:t>
            </a:r>
          </a:p>
        </p:txBody>
      </p:sp>
      <p:sp>
        <p:nvSpPr>
          <p:cNvPr id="3" name="Footer Placeholder 2">
            <a:extLst>
              <a:ext uri="{FF2B5EF4-FFF2-40B4-BE49-F238E27FC236}">
                <a16:creationId xmlns:a16="http://schemas.microsoft.com/office/drawing/2014/main" id="{D37D74BD-7364-A7C2-84AA-E32BCC0B06A9}"/>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FDEBC888-05BE-FCF3-A5AB-E81DF862CB21}"/>
              </a:ext>
            </a:extLst>
          </p:cNvPr>
          <p:cNvSpPr>
            <a:spLocks noGrp="1"/>
          </p:cNvSpPr>
          <p:nvPr>
            <p:ph type="dt" sz="half" idx="6"/>
          </p:nvPr>
        </p:nvSpPr>
        <p:spPr>
          <a:xfrm>
            <a:off x="1440180" y="6496050"/>
            <a:ext cx="1120140" cy="224790"/>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BA4F7ED7-6BEF-E99E-17DA-A13151018AA0}"/>
              </a:ext>
            </a:extLst>
          </p:cNvPr>
          <p:cNvSpPr>
            <a:spLocks noGrp="1"/>
          </p:cNvSpPr>
          <p:nvPr>
            <p:ph type="sldNum" sz="quarter" idx="7"/>
          </p:nvPr>
        </p:nvSpPr>
        <p:spPr/>
        <p:txBody>
          <a:bodyPr/>
          <a:lstStyle/>
          <a:p>
            <a:pPr marL="25400">
              <a:lnSpc>
                <a:spcPts val="1650"/>
              </a:lnSpc>
            </a:pPr>
            <a:fld id="{81D60167-4931-47E6-BA6A-407CBD079E47}" type="slidenum">
              <a:rPr lang="en-IN" smtClean="0"/>
              <a:t>18</a:t>
            </a:fld>
            <a:endParaRPr lang="en-IN" dirty="0"/>
          </a:p>
        </p:txBody>
      </p:sp>
      <p:pic>
        <p:nvPicPr>
          <p:cNvPr id="6" name="Picture 5">
            <a:extLst>
              <a:ext uri="{FF2B5EF4-FFF2-40B4-BE49-F238E27FC236}">
                <a16:creationId xmlns:a16="http://schemas.microsoft.com/office/drawing/2014/main" id="{E09EF8E2-0E3D-DBC5-06C6-30A12BE95B79}"/>
              </a:ext>
            </a:extLst>
          </p:cNvPr>
          <p:cNvPicPr>
            <a:picLocks noChangeAspect="1"/>
          </p:cNvPicPr>
          <p:nvPr/>
        </p:nvPicPr>
        <p:blipFill>
          <a:blip r:embed="rId2"/>
          <a:stretch>
            <a:fillRect/>
          </a:stretch>
        </p:blipFill>
        <p:spPr>
          <a:xfrm>
            <a:off x="1981200" y="1219200"/>
            <a:ext cx="6088380" cy="3342761"/>
          </a:xfrm>
          <a:prstGeom prst="rect">
            <a:avLst/>
          </a:prstGeom>
        </p:spPr>
      </p:pic>
      <p:sp>
        <p:nvSpPr>
          <p:cNvPr id="8" name="TextBox 7">
            <a:extLst>
              <a:ext uri="{FF2B5EF4-FFF2-40B4-BE49-F238E27FC236}">
                <a16:creationId xmlns:a16="http://schemas.microsoft.com/office/drawing/2014/main" id="{103DF262-1F7B-8C12-21CA-AB61B4527A0B}"/>
              </a:ext>
            </a:extLst>
          </p:cNvPr>
          <p:cNvSpPr txBox="1"/>
          <p:nvPr/>
        </p:nvSpPr>
        <p:spPr>
          <a:xfrm>
            <a:off x="534860" y="4724400"/>
            <a:ext cx="8074280" cy="1323439"/>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Maintaining high standards is crucial for the success of any project. Project management includes regular quality checks to ensure that the project’s deliverables meet the required standards. This prevents small issues from becoming big problems and ensures a high-quality final product.</a:t>
            </a:r>
          </a:p>
        </p:txBody>
      </p:sp>
    </p:spTree>
    <p:extLst>
      <p:ext uri="{BB962C8B-B14F-4D97-AF65-F5344CB8AC3E}">
        <p14:creationId xmlns:p14="http://schemas.microsoft.com/office/powerpoint/2010/main" val="185264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A3AF-3DEC-49A6-2B82-C26F113467E4}"/>
              </a:ext>
            </a:extLst>
          </p:cNvPr>
          <p:cNvSpPr>
            <a:spLocks noGrp="1"/>
          </p:cNvSpPr>
          <p:nvPr>
            <p:ph type="title"/>
          </p:nvPr>
        </p:nvSpPr>
        <p:spPr>
          <a:xfrm>
            <a:off x="304801" y="457200"/>
            <a:ext cx="7315200" cy="533400"/>
          </a:xfrm>
        </p:spPr>
        <p:txBody>
          <a:bodyPr/>
          <a:lstStyle/>
          <a:p>
            <a:r>
              <a:rPr lang="en-US" dirty="0"/>
              <a:t>8. Customer Satisfaction</a:t>
            </a:r>
          </a:p>
        </p:txBody>
      </p:sp>
      <p:sp>
        <p:nvSpPr>
          <p:cNvPr id="3" name="Footer Placeholder 2">
            <a:extLst>
              <a:ext uri="{FF2B5EF4-FFF2-40B4-BE49-F238E27FC236}">
                <a16:creationId xmlns:a16="http://schemas.microsoft.com/office/drawing/2014/main" id="{D02BF008-C7A7-4FB5-6920-BDA571C16046}"/>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EE360035-1D14-2143-5E80-5C00F576F287}"/>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A2C6A8D0-88D7-63B2-26D5-696223A3D2ED}"/>
              </a:ext>
            </a:extLst>
          </p:cNvPr>
          <p:cNvSpPr>
            <a:spLocks noGrp="1"/>
          </p:cNvSpPr>
          <p:nvPr>
            <p:ph type="sldNum" sz="quarter" idx="7"/>
          </p:nvPr>
        </p:nvSpPr>
        <p:spPr/>
        <p:txBody>
          <a:bodyPr/>
          <a:lstStyle/>
          <a:p>
            <a:pPr marL="25400">
              <a:lnSpc>
                <a:spcPts val="1650"/>
              </a:lnSpc>
            </a:pPr>
            <a:fld id="{81D60167-4931-47E6-BA6A-407CBD079E47}" type="slidenum">
              <a:rPr lang="en-IN" smtClean="0"/>
              <a:t>19</a:t>
            </a:fld>
            <a:endParaRPr lang="en-IN" dirty="0"/>
          </a:p>
        </p:txBody>
      </p:sp>
      <p:pic>
        <p:nvPicPr>
          <p:cNvPr id="6" name="Picture 5">
            <a:extLst>
              <a:ext uri="{FF2B5EF4-FFF2-40B4-BE49-F238E27FC236}">
                <a16:creationId xmlns:a16="http://schemas.microsoft.com/office/drawing/2014/main" id="{D0BAFF50-C3A7-C077-DD22-A81C1FC04474}"/>
              </a:ext>
            </a:extLst>
          </p:cNvPr>
          <p:cNvPicPr>
            <a:picLocks noChangeAspect="1"/>
          </p:cNvPicPr>
          <p:nvPr/>
        </p:nvPicPr>
        <p:blipFill>
          <a:blip r:embed="rId2"/>
          <a:stretch>
            <a:fillRect/>
          </a:stretch>
        </p:blipFill>
        <p:spPr>
          <a:xfrm>
            <a:off x="4038600" y="1236411"/>
            <a:ext cx="5105400" cy="4385178"/>
          </a:xfrm>
          <a:prstGeom prst="rect">
            <a:avLst/>
          </a:prstGeom>
        </p:spPr>
      </p:pic>
      <p:sp>
        <p:nvSpPr>
          <p:cNvPr id="8" name="TextBox 7">
            <a:extLst>
              <a:ext uri="{FF2B5EF4-FFF2-40B4-BE49-F238E27FC236}">
                <a16:creationId xmlns:a16="http://schemas.microsoft.com/office/drawing/2014/main" id="{7CD752A3-2520-674C-C4DE-08D0ECD379A6}"/>
              </a:ext>
            </a:extLst>
          </p:cNvPr>
          <p:cNvSpPr txBox="1"/>
          <p:nvPr/>
        </p:nvSpPr>
        <p:spPr>
          <a:xfrm>
            <a:off x="-23813" y="1269348"/>
            <a:ext cx="4038600" cy="341632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Delivering projects on time, within budget, and to the expected quality directly impacts customer satisfaction. Effective project management ensures that customer expectations are met, leading to happy clients and positive business outcomes.</a:t>
            </a:r>
          </a:p>
        </p:txBody>
      </p:sp>
    </p:spTree>
    <p:extLst>
      <p:ext uri="{BB962C8B-B14F-4D97-AF65-F5344CB8AC3E}">
        <p14:creationId xmlns:p14="http://schemas.microsoft.com/office/powerpoint/2010/main" val="428779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16140" y="5937503"/>
            <a:ext cx="1927859" cy="92049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2" y="485391"/>
            <a:ext cx="648335" cy="321945"/>
          </a:xfrm>
          <a:prstGeom prst="rect">
            <a:avLst/>
          </a:prstGeom>
        </p:spPr>
        <p:txBody>
          <a:bodyPr vert="horz" wrap="square" lIns="0" tIns="0" rIns="0" bIns="0" rtlCol="0">
            <a:spAutoFit/>
          </a:bodyPr>
          <a:lstStyle/>
          <a:p>
            <a:pPr marL="12700">
              <a:lnSpc>
                <a:spcPct val="100000"/>
              </a:lnSpc>
            </a:pPr>
            <a:r>
              <a:rPr dirty="0">
                <a:latin typeface="Times New Roman"/>
                <a:cs typeface="Times New Roman"/>
              </a:rPr>
              <a:t>Ind</a:t>
            </a:r>
            <a:r>
              <a:rPr spc="-5" dirty="0">
                <a:latin typeface="Times New Roman"/>
                <a:cs typeface="Times New Roman"/>
              </a:rPr>
              <a:t>e</a:t>
            </a:r>
            <a:r>
              <a:rPr dirty="0">
                <a:latin typeface="Times New Roman"/>
                <a:cs typeface="Times New Roman"/>
              </a:rPr>
              <a:t>x</a:t>
            </a:r>
          </a:p>
        </p:txBody>
      </p:sp>
      <p:sp>
        <p:nvSpPr>
          <p:cNvPr id="4" name="object 4"/>
          <p:cNvSpPr txBox="1"/>
          <p:nvPr/>
        </p:nvSpPr>
        <p:spPr>
          <a:xfrm>
            <a:off x="546100" y="6471411"/>
            <a:ext cx="114935" cy="229235"/>
          </a:xfrm>
          <a:prstGeom prst="rect">
            <a:avLst/>
          </a:prstGeom>
        </p:spPr>
        <p:txBody>
          <a:bodyPr vert="horz" wrap="square" lIns="0" tIns="0" rIns="0" bIns="0" rtlCol="0">
            <a:spAutoFit/>
          </a:bodyPr>
          <a:lstStyle/>
          <a:p>
            <a:pPr marL="12700">
              <a:lnSpc>
                <a:spcPct val="100000"/>
              </a:lnSpc>
            </a:pPr>
            <a:r>
              <a:rPr sz="1400" dirty="0">
                <a:solidFill>
                  <a:srgbClr val="3C3C3C"/>
                </a:solidFill>
                <a:latin typeface="Times New Roman"/>
                <a:cs typeface="Times New Roman"/>
              </a:rPr>
              <a:t>2</a:t>
            </a:r>
            <a:endParaRPr sz="1400">
              <a:latin typeface="Times New Roman"/>
              <a:cs typeface="Times New Roman"/>
            </a:endParaRPr>
          </a:p>
        </p:txBody>
      </p:sp>
      <p:sp>
        <p:nvSpPr>
          <p:cNvPr id="5" name="object 5"/>
          <p:cNvSpPr/>
          <p:nvPr/>
        </p:nvSpPr>
        <p:spPr>
          <a:xfrm>
            <a:off x="539495" y="5883922"/>
            <a:ext cx="8065134" cy="0"/>
          </a:xfrm>
          <a:custGeom>
            <a:avLst/>
            <a:gdLst/>
            <a:ahLst/>
            <a:cxnLst/>
            <a:rect l="l" t="t" r="r" b="b"/>
            <a:pathLst>
              <a:path w="8065134">
                <a:moveTo>
                  <a:pt x="0" y="0"/>
                </a:moveTo>
                <a:lnTo>
                  <a:pt x="8064881" y="0"/>
                </a:lnTo>
              </a:path>
            </a:pathLst>
          </a:custGeom>
          <a:ln w="11709">
            <a:solidFill>
              <a:srgbClr val="C0504D"/>
            </a:solidFill>
          </a:ln>
        </p:spPr>
        <p:txBody>
          <a:bodyPr wrap="square" lIns="0" tIns="0" rIns="0" bIns="0" rtlCol="0"/>
          <a:lstStyle/>
          <a:p>
            <a:endParaRPr/>
          </a:p>
        </p:txBody>
      </p:sp>
      <p:sp>
        <p:nvSpPr>
          <p:cNvPr id="6" name="object 6"/>
          <p:cNvSpPr/>
          <p:nvPr/>
        </p:nvSpPr>
        <p:spPr>
          <a:xfrm>
            <a:off x="539495" y="4765547"/>
            <a:ext cx="6776084" cy="371475"/>
          </a:xfrm>
          <a:custGeom>
            <a:avLst/>
            <a:gdLst/>
            <a:ahLst/>
            <a:cxnLst/>
            <a:rect l="l" t="t" r="r" b="b"/>
            <a:pathLst>
              <a:path w="6776084" h="371475">
                <a:moveTo>
                  <a:pt x="0" y="0"/>
                </a:moveTo>
                <a:lnTo>
                  <a:pt x="6775704" y="0"/>
                </a:lnTo>
                <a:lnTo>
                  <a:pt x="6775704" y="371322"/>
                </a:lnTo>
                <a:lnTo>
                  <a:pt x="0" y="371322"/>
                </a:lnTo>
                <a:lnTo>
                  <a:pt x="0" y="0"/>
                </a:lnTo>
                <a:close/>
              </a:path>
            </a:pathLst>
          </a:custGeom>
          <a:solidFill>
            <a:srgbClr val="C0504D">
              <a:alpha val="19999"/>
            </a:srgbClr>
          </a:solidFill>
        </p:spPr>
        <p:txBody>
          <a:bodyPr wrap="square" lIns="0" tIns="0" rIns="0" bIns="0" rtlCol="0"/>
          <a:lstStyle/>
          <a:p>
            <a:endParaRPr/>
          </a:p>
        </p:txBody>
      </p:sp>
      <p:sp>
        <p:nvSpPr>
          <p:cNvPr id="7" name="object 7"/>
          <p:cNvSpPr/>
          <p:nvPr/>
        </p:nvSpPr>
        <p:spPr>
          <a:xfrm>
            <a:off x="7315200" y="4765547"/>
            <a:ext cx="1289050" cy="371475"/>
          </a:xfrm>
          <a:custGeom>
            <a:avLst/>
            <a:gdLst/>
            <a:ahLst/>
            <a:cxnLst/>
            <a:rect l="l" t="t" r="r" b="b"/>
            <a:pathLst>
              <a:path w="1289050" h="371475">
                <a:moveTo>
                  <a:pt x="0" y="0"/>
                </a:moveTo>
                <a:lnTo>
                  <a:pt x="1288707" y="0"/>
                </a:lnTo>
                <a:lnTo>
                  <a:pt x="1288707" y="371322"/>
                </a:lnTo>
                <a:lnTo>
                  <a:pt x="0" y="371322"/>
                </a:lnTo>
                <a:lnTo>
                  <a:pt x="0" y="0"/>
                </a:lnTo>
                <a:close/>
              </a:path>
            </a:pathLst>
          </a:custGeom>
          <a:solidFill>
            <a:srgbClr val="C0504D">
              <a:alpha val="19999"/>
            </a:srgbClr>
          </a:solidFill>
        </p:spPr>
        <p:txBody>
          <a:bodyPr wrap="square" lIns="0" tIns="0" rIns="0" bIns="0" rtlCol="0"/>
          <a:lstStyle/>
          <a:p>
            <a:endParaRPr/>
          </a:p>
        </p:txBody>
      </p:sp>
      <p:sp>
        <p:nvSpPr>
          <p:cNvPr id="8" name="object 8"/>
          <p:cNvSpPr/>
          <p:nvPr/>
        </p:nvSpPr>
        <p:spPr>
          <a:xfrm>
            <a:off x="539495" y="5507735"/>
            <a:ext cx="6776084" cy="371475"/>
          </a:xfrm>
          <a:custGeom>
            <a:avLst/>
            <a:gdLst/>
            <a:ahLst/>
            <a:cxnLst/>
            <a:rect l="l" t="t" r="r" b="b"/>
            <a:pathLst>
              <a:path w="6776084" h="371475">
                <a:moveTo>
                  <a:pt x="0" y="0"/>
                </a:moveTo>
                <a:lnTo>
                  <a:pt x="6775704" y="0"/>
                </a:lnTo>
                <a:lnTo>
                  <a:pt x="6775704" y="371322"/>
                </a:lnTo>
                <a:lnTo>
                  <a:pt x="0" y="371322"/>
                </a:lnTo>
                <a:lnTo>
                  <a:pt x="0" y="0"/>
                </a:lnTo>
                <a:close/>
              </a:path>
            </a:pathLst>
          </a:custGeom>
          <a:solidFill>
            <a:srgbClr val="C0504D">
              <a:alpha val="19999"/>
            </a:srgbClr>
          </a:solidFill>
        </p:spPr>
        <p:txBody>
          <a:bodyPr wrap="square" lIns="0" tIns="0" rIns="0" bIns="0" rtlCol="0"/>
          <a:lstStyle/>
          <a:p>
            <a:endParaRPr/>
          </a:p>
        </p:txBody>
      </p:sp>
      <p:sp>
        <p:nvSpPr>
          <p:cNvPr id="9" name="object 9"/>
          <p:cNvSpPr/>
          <p:nvPr/>
        </p:nvSpPr>
        <p:spPr>
          <a:xfrm>
            <a:off x="7315200" y="5507735"/>
            <a:ext cx="1289050" cy="371475"/>
          </a:xfrm>
          <a:custGeom>
            <a:avLst/>
            <a:gdLst/>
            <a:ahLst/>
            <a:cxnLst/>
            <a:rect l="l" t="t" r="r" b="b"/>
            <a:pathLst>
              <a:path w="1289050" h="371475">
                <a:moveTo>
                  <a:pt x="0" y="0"/>
                </a:moveTo>
                <a:lnTo>
                  <a:pt x="1288707" y="0"/>
                </a:lnTo>
                <a:lnTo>
                  <a:pt x="1288707" y="371322"/>
                </a:lnTo>
                <a:lnTo>
                  <a:pt x="0" y="371322"/>
                </a:lnTo>
                <a:lnTo>
                  <a:pt x="0" y="0"/>
                </a:lnTo>
                <a:close/>
              </a:path>
            </a:pathLst>
          </a:custGeom>
          <a:solidFill>
            <a:srgbClr val="C0504D">
              <a:alpha val="19999"/>
            </a:srgbClr>
          </a:solidFill>
        </p:spPr>
        <p:txBody>
          <a:bodyPr wrap="square" lIns="0" tIns="0" rIns="0" bIns="0" rtlCol="0"/>
          <a:lstStyle/>
          <a:p>
            <a:endParaRPr/>
          </a:p>
        </p:txBody>
      </p:sp>
      <p:sp>
        <p:nvSpPr>
          <p:cNvPr id="10" name="object 10"/>
          <p:cNvSpPr/>
          <p:nvPr/>
        </p:nvSpPr>
        <p:spPr>
          <a:xfrm>
            <a:off x="539495" y="5878067"/>
            <a:ext cx="8064500" cy="0"/>
          </a:xfrm>
          <a:custGeom>
            <a:avLst/>
            <a:gdLst/>
            <a:ahLst/>
            <a:cxnLst/>
            <a:rect l="l" t="t" r="r" b="b"/>
            <a:pathLst>
              <a:path w="8064500">
                <a:moveTo>
                  <a:pt x="0" y="0"/>
                </a:moveTo>
                <a:lnTo>
                  <a:pt x="8064411" y="0"/>
                </a:lnTo>
              </a:path>
            </a:pathLst>
          </a:custGeom>
          <a:ln w="12191">
            <a:solidFill>
              <a:srgbClr val="C0504D"/>
            </a:solidFill>
          </a:ln>
        </p:spPr>
        <p:txBody>
          <a:bodyPr wrap="square" lIns="0" tIns="0" rIns="0" bIns="0" rtlCol="0"/>
          <a:lstStyle/>
          <a:p>
            <a:endParaRPr/>
          </a:p>
        </p:txBody>
      </p:sp>
      <p:sp>
        <p:nvSpPr>
          <p:cNvPr id="11" name="object 11"/>
          <p:cNvSpPr/>
          <p:nvPr/>
        </p:nvSpPr>
        <p:spPr>
          <a:xfrm>
            <a:off x="539750" y="3275482"/>
            <a:ext cx="8065134" cy="371475"/>
          </a:xfrm>
          <a:custGeom>
            <a:avLst/>
            <a:gdLst/>
            <a:ahLst/>
            <a:cxnLst/>
            <a:rect l="l" t="t" r="r" b="b"/>
            <a:pathLst>
              <a:path w="8065134" h="371475">
                <a:moveTo>
                  <a:pt x="0" y="0"/>
                </a:moveTo>
                <a:lnTo>
                  <a:pt x="8064538" y="0"/>
                </a:lnTo>
                <a:lnTo>
                  <a:pt x="8064538" y="370941"/>
                </a:lnTo>
                <a:lnTo>
                  <a:pt x="0" y="370941"/>
                </a:lnTo>
                <a:lnTo>
                  <a:pt x="0" y="0"/>
                </a:lnTo>
                <a:close/>
              </a:path>
            </a:pathLst>
          </a:custGeom>
          <a:solidFill>
            <a:srgbClr val="C0504D">
              <a:alpha val="19999"/>
            </a:srgbClr>
          </a:solidFill>
        </p:spPr>
        <p:txBody>
          <a:bodyPr wrap="square" lIns="0" tIns="0" rIns="0" bIns="0" rtlCol="0"/>
          <a:lstStyle/>
          <a:p>
            <a:endParaRPr/>
          </a:p>
        </p:txBody>
      </p:sp>
      <p:sp>
        <p:nvSpPr>
          <p:cNvPr id="12" name="object 12"/>
          <p:cNvSpPr/>
          <p:nvPr/>
        </p:nvSpPr>
        <p:spPr>
          <a:xfrm>
            <a:off x="539750" y="4017365"/>
            <a:ext cx="8065134" cy="371475"/>
          </a:xfrm>
          <a:custGeom>
            <a:avLst/>
            <a:gdLst/>
            <a:ahLst/>
            <a:cxnLst/>
            <a:rect l="l" t="t" r="r" b="b"/>
            <a:pathLst>
              <a:path w="8065134" h="371475">
                <a:moveTo>
                  <a:pt x="0" y="0"/>
                </a:moveTo>
                <a:lnTo>
                  <a:pt x="8064538" y="0"/>
                </a:lnTo>
                <a:lnTo>
                  <a:pt x="8064538" y="370941"/>
                </a:lnTo>
                <a:lnTo>
                  <a:pt x="0" y="370941"/>
                </a:lnTo>
                <a:lnTo>
                  <a:pt x="0" y="0"/>
                </a:lnTo>
                <a:close/>
              </a:path>
            </a:pathLst>
          </a:custGeom>
          <a:solidFill>
            <a:srgbClr val="C0504D">
              <a:alpha val="19999"/>
            </a:srgbClr>
          </a:solidFill>
        </p:spPr>
        <p:txBody>
          <a:bodyPr wrap="square" lIns="0" tIns="0" rIns="0" bIns="0" rtlCol="0"/>
          <a:lstStyle/>
          <a:p>
            <a:endParaRPr/>
          </a:p>
        </p:txBody>
      </p:sp>
      <p:graphicFrame>
        <p:nvGraphicFramePr>
          <p:cNvPr id="13" name="object 13"/>
          <p:cNvGraphicFramePr>
            <a:graphicFrameLocks noGrp="1"/>
          </p:cNvGraphicFramePr>
          <p:nvPr>
            <p:extLst>
              <p:ext uri="{D42A27DB-BD31-4B8C-83A1-F6EECF244321}">
                <p14:modId xmlns:p14="http://schemas.microsoft.com/office/powerpoint/2010/main" val="745343748"/>
              </p:ext>
            </p:extLst>
          </p:nvPr>
        </p:nvGraphicFramePr>
        <p:xfrm>
          <a:off x="539750" y="1465323"/>
          <a:ext cx="8064538" cy="1980290"/>
        </p:xfrm>
        <a:graphic>
          <a:graphicData uri="http://schemas.openxmlformats.org/drawingml/2006/table">
            <a:tbl>
              <a:tblPr firstRow="1" bandRow="1">
                <a:tableStyleId>{2D5ABB26-0587-4C30-8999-92F81FD0307C}</a:tableStyleId>
              </a:tblPr>
              <a:tblGrid>
                <a:gridCol w="8064538">
                  <a:extLst>
                    <a:ext uri="{9D8B030D-6E8A-4147-A177-3AD203B41FA5}">
                      <a16:colId xmlns:a16="http://schemas.microsoft.com/office/drawing/2014/main" val="20000"/>
                    </a:ext>
                  </a:extLst>
                </a:gridCol>
              </a:tblGrid>
              <a:tr h="0">
                <a:tc>
                  <a:txBody>
                    <a:bodyPr/>
                    <a:lstStyle/>
                    <a:p>
                      <a:r>
                        <a:rPr sz="1400" spc="-15" dirty="0">
                          <a:solidFill>
                            <a:schemeClr val="tx1"/>
                          </a:solidFill>
                          <a:latin typeface="Arial"/>
                          <a:ea typeface="+mn-ea"/>
                          <a:cs typeface="Arial"/>
                        </a:rPr>
                        <a:t>Lecture 1 – </a:t>
                      </a:r>
                      <a:r>
                        <a:rPr lang="en-IN" sz="1400" spc="-15" dirty="0">
                          <a:solidFill>
                            <a:schemeClr val="tx1"/>
                          </a:solidFill>
                          <a:latin typeface="Arial"/>
                          <a:ea typeface="+mn-ea"/>
                          <a:cs typeface="Arial"/>
                        </a:rPr>
                        <a:t>Definition of a project,  Necessity of project management</a:t>
                      </a:r>
                      <a:endParaRPr lang="en-IN" sz="1400" dirty="0">
                        <a:solidFill>
                          <a:schemeClr val="tx1"/>
                        </a:solidFill>
                        <a:effectLst/>
                        <a:latin typeface="+mn-lt"/>
                        <a:ea typeface="+mn-ea"/>
                        <a:cs typeface="+mn-cs"/>
                      </a:endParaRPr>
                    </a:p>
                    <a:p>
                      <a:pPr marL="91440">
                        <a:lnSpc>
                          <a:spcPct val="100000"/>
                        </a:lnSpc>
                        <a:spcBef>
                          <a:spcPts val="330"/>
                        </a:spcBef>
                      </a:pPr>
                      <a:endParaRPr sz="1400" dirty="0">
                        <a:latin typeface="Arial"/>
                        <a:cs typeface="Arial"/>
                      </a:endParaRPr>
                    </a:p>
                  </a:txBody>
                  <a:tcPr marL="0" marR="0" marT="41910" marB="0">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0"/>
                  </a:ext>
                </a:extLst>
              </a:tr>
              <a:tr h="602239">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sz="1400" spc="-15" dirty="0">
                          <a:solidFill>
                            <a:schemeClr val="tx1"/>
                          </a:solidFill>
                          <a:latin typeface="Arial"/>
                          <a:ea typeface="+mn-ea"/>
                          <a:cs typeface="Arial"/>
                        </a:rPr>
                        <a:t>Lecture 2 – </a:t>
                      </a:r>
                      <a:r>
                        <a:rPr lang="en-IN" sz="1400" dirty="0">
                          <a:solidFill>
                            <a:schemeClr val="tx1"/>
                          </a:solidFill>
                          <a:effectLst/>
                          <a:latin typeface="+mn-lt"/>
                          <a:ea typeface="+mn-ea"/>
                          <a:cs typeface="+mn-cs"/>
                        </a:rPr>
                        <a:t>Triple constraints, Project life cycles</a:t>
                      </a:r>
                    </a:p>
                    <a:p>
                      <a:endParaRPr lang="en-IN" sz="1400" spc="-15" dirty="0">
                        <a:solidFill>
                          <a:schemeClr val="tx1"/>
                        </a:solidFill>
                        <a:latin typeface="Arial"/>
                        <a:ea typeface="+mn-ea"/>
                        <a:cs typeface="Arial"/>
                      </a:endParaRPr>
                    </a:p>
                  </a:txBody>
                  <a:tcPr marL="0" marR="0" marT="41910" marB="0">
                    <a:lnT w="12700">
                      <a:solidFill>
                        <a:srgbClr val="C0504D"/>
                      </a:solidFill>
                      <a:prstDash val="solid"/>
                    </a:lnT>
                    <a:solidFill>
                      <a:srgbClr val="C0504D">
                        <a:alpha val="19999"/>
                      </a:srgbClr>
                    </a:solidFill>
                  </a:tcPr>
                </a:tc>
                <a:extLst>
                  <a:ext uri="{0D108BD9-81ED-4DB2-BD59-A6C34878D82A}">
                    <a16:rowId xmlns:a16="http://schemas.microsoft.com/office/drawing/2014/main" val="10001"/>
                  </a:ext>
                </a:extLst>
              </a:tr>
              <a:tr h="345592">
                <a:tc>
                  <a:txBody>
                    <a:bodyPr/>
                    <a:lstStyle/>
                    <a:p>
                      <a:r>
                        <a:rPr lang="en-US" sz="1400" spc="-15" dirty="0">
                          <a:solidFill>
                            <a:schemeClr val="tx1"/>
                          </a:solidFill>
                          <a:latin typeface="Arial"/>
                          <a:ea typeface="+mn-ea"/>
                          <a:cs typeface="Arial"/>
                        </a:rPr>
                        <a:t>Lecture3 – </a:t>
                      </a:r>
                      <a:r>
                        <a:rPr lang="en-IN" sz="1400" dirty="0">
                          <a:solidFill>
                            <a:schemeClr val="tx1"/>
                          </a:solidFill>
                          <a:effectLst/>
                          <a:latin typeface="+mn-lt"/>
                          <a:ea typeface="+mn-ea"/>
                          <a:cs typeface="+mn-cs"/>
                        </a:rPr>
                        <a:t>Project Phases</a:t>
                      </a:r>
                    </a:p>
                    <a:p>
                      <a:pPr marL="91440">
                        <a:lnSpc>
                          <a:spcPct val="100000"/>
                        </a:lnSpc>
                        <a:spcBef>
                          <a:spcPts val="380"/>
                        </a:spcBef>
                      </a:pPr>
                      <a:endParaRPr sz="1400" spc="-15" dirty="0">
                        <a:solidFill>
                          <a:schemeClr val="tx1"/>
                        </a:solidFill>
                        <a:latin typeface="Arial"/>
                        <a:ea typeface="+mn-ea"/>
                        <a:cs typeface="Arial"/>
                      </a:endParaRPr>
                    </a:p>
                  </a:txBody>
                  <a:tcPr marL="0" marR="0" marT="48260" marB="0"/>
                </a:tc>
                <a:extLst>
                  <a:ext uri="{0D108BD9-81ED-4DB2-BD59-A6C34878D82A}">
                    <a16:rowId xmlns:a16="http://schemas.microsoft.com/office/drawing/2014/main" val="10002"/>
                  </a:ext>
                </a:extLst>
              </a:tr>
              <a:tr h="345541">
                <a:tc>
                  <a:txBody>
                    <a:bodyPr/>
                    <a:lstStyle/>
                    <a:p>
                      <a:pPr marL="91440">
                        <a:lnSpc>
                          <a:spcPct val="100000"/>
                        </a:lnSpc>
                        <a:spcBef>
                          <a:spcPts val="390"/>
                        </a:spcBef>
                      </a:pPr>
                      <a:endParaRPr sz="1400" spc="-15" dirty="0">
                        <a:solidFill>
                          <a:schemeClr val="tx1"/>
                        </a:solidFill>
                        <a:latin typeface="Arial"/>
                        <a:ea typeface="+mn-ea"/>
                        <a:cs typeface="Arial"/>
                      </a:endParaRPr>
                    </a:p>
                  </a:txBody>
                  <a:tcPr marL="0" marR="0" marT="49530" marB="0">
                    <a:solidFill>
                      <a:srgbClr val="C0504D">
                        <a:alpha val="19999"/>
                      </a:srgbClr>
                    </a:solidFill>
                  </a:tcPr>
                </a:tc>
                <a:extLst>
                  <a:ext uri="{0D108BD9-81ED-4DB2-BD59-A6C34878D82A}">
                    <a16:rowId xmlns:a16="http://schemas.microsoft.com/office/drawing/2014/main" val="10003"/>
                  </a:ext>
                </a:extLst>
              </a:tr>
            </a:tbl>
          </a:graphicData>
        </a:graphic>
      </p:graphicFrame>
      <p:sp>
        <p:nvSpPr>
          <p:cNvPr id="15" name="Date Placeholder 14">
            <a:extLst>
              <a:ext uri="{FF2B5EF4-FFF2-40B4-BE49-F238E27FC236}">
                <a16:creationId xmlns:a16="http://schemas.microsoft.com/office/drawing/2014/main" id="{37EDF944-AB18-9A5E-15D6-076ED5B55F3B}"/>
              </a:ext>
            </a:extLst>
          </p:cNvPr>
          <p:cNvSpPr>
            <a:spLocks noGrp="1"/>
          </p:cNvSpPr>
          <p:nvPr>
            <p:ph type="dt" sz="half" idx="6"/>
          </p:nvPr>
        </p:nvSpPr>
        <p:spPr/>
        <p:txBody>
          <a:bodyPr/>
          <a:lstStyle/>
          <a:p>
            <a:fld id="{86152990-B2B6-1547-9198-73D82F1CED92}" type="datetime1">
              <a:rPr lang="en-IN" smtClean="0"/>
              <a:t>17/01/25</a:t>
            </a:fld>
            <a:endParaRPr lang="en-US"/>
          </a:p>
        </p:txBody>
      </p:sp>
      <p:sp>
        <p:nvSpPr>
          <p:cNvPr id="16" name="Footer Placeholder 15">
            <a:extLst>
              <a:ext uri="{FF2B5EF4-FFF2-40B4-BE49-F238E27FC236}">
                <a16:creationId xmlns:a16="http://schemas.microsoft.com/office/drawing/2014/main" id="{9719E9D7-A3F3-2757-0A3D-E082EC7F727D}"/>
              </a:ext>
            </a:extLst>
          </p:cNvPr>
          <p:cNvSpPr>
            <a:spLocks noGrp="1"/>
          </p:cNvSpPr>
          <p:nvPr>
            <p:ph type="ftr" sz="quarter" idx="5"/>
          </p:nvPr>
        </p:nvSpPr>
        <p:spPr/>
        <p:txBody>
          <a:bodyPr/>
          <a:lstStyle/>
          <a:p>
            <a:r>
              <a:rPr lang="en-IN"/>
              <a:t>Week-1  project Fundamentals</a:t>
            </a:r>
          </a:p>
        </p:txBody>
      </p:sp>
      <p:sp>
        <p:nvSpPr>
          <p:cNvPr id="17" name="Slide Number Placeholder 16">
            <a:extLst>
              <a:ext uri="{FF2B5EF4-FFF2-40B4-BE49-F238E27FC236}">
                <a16:creationId xmlns:a16="http://schemas.microsoft.com/office/drawing/2014/main" id="{0A743FB4-0522-6121-F04D-6D4C9BBB61D4}"/>
              </a:ext>
            </a:extLst>
          </p:cNvPr>
          <p:cNvSpPr>
            <a:spLocks noGrp="1"/>
          </p:cNvSpPr>
          <p:nvPr>
            <p:ph type="sldNum" sz="quarter" idx="7"/>
          </p:nvPr>
        </p:nvSpPr>
        <p:spPr/>
        <p:txBody>
          <a:bodyPr/>
          <a:lstStyle/>
          <a:p>
            <a:pPr marL="25400">
              <a:lnSpc>
                <a:spcPts val="1650"/>
              </a:lnSpc>
            </a:pPr>
            <a:fld id="{81D60167-4931-47E6-BA6A-407CBD079E47}" type="slidenum">
              <a:rPr lang="en-IN" smtClean="0"/>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23C79-DE90-9F79-932A-3F8BC44A58D6}"/>
              </a:ext>
            </a:extLst>
          </p:cNvPr>
          <p:cNvSpPr>
            <a:spLocks noGrp="1"/>
          </p:cNvSpPr>
          <p:nvPr>
            <p:ph type="title"/>
          </p:nvPr>
        </p:nvSpPr>
        <p:spPr>
          <a:xfrm>
            <a:off x="152400" y="495300"/>
            <a:ext cx="7822363" cy="342900"/>
          </a:xfrm>
        </p:spPr>
        <p:txBody>
          <a:bodyPr/>
          <a:lstStyle/>
          <a:p>
            <a:r>
              <a:rPr lang="en-US" dirty="0"/>
              <a:t>. Learning and Improvement</a:t>
            </a:r>
          </a:p>
        </p:txBody>
      </p:sp>
      <p:sp>
        <p:nvSpPr>
          <p:cNvPr id="3" name="Footer Placeholder 2">
            <a:extLst>
              <a:ext uri="{FF2B5EF4-FFF2-40B4-BE49-F238E27FC236}">
                <a16:creationId xmlns:a16="http://schemas.microsoft.com/office/drawing/2014/main" id="{5E85F2A7-25B5-039A-F24D-FAB5BF6B0AED}"/>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093548FC-BB79-D37B-3AC1-A95364922317}"/>
              </a:ext>
            </a:extLst>
          </p:cNvPr>
          <p:cNvSpPr>
            <a:spLocks noGrp="1"/>
          </p:cNvSpPr>
          <p:nvPr>
            <p:ph type="dt" sz="half" idx="6"/>
          </p:nvPr>
        </p:nvSpPr>
        <p:spPr>
          <a:xfrm>
            <a:off x="1069212" y="6362700"/>
            <a:ext cx="2103120" cy="342900"/>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B431B014-B658-6C1C-A742-730C2871369D}"/>
              </a:ext>
            </a:extLst>
          </p:cNvPr>
          <p:cNvSpPr>
            <a:spLocks noGrp="1"/>
          </p:cNvSpPr>
          <p:nvPr>
            <p:ph type="sldNum" sz="quarter" idx="7"/>
          </p:nvPr>
        </p:nvSpPr>
        <p:spPr/>
        <p:txBody>
          <a:bodyPr/>
          <a:lstStyle/>
          <a:p>
            <a:pPr marL="25400">
              <a:lnSpc>
                <a:spcPts val="1650"/>
              </a:lnSpc>
            </a:pPr>
            <a:fld id="{81D60167-4931-47E6-BA6A-407CBD079E47}" type="slidenum">
              <a:rPr lang="en-IN" smtClean="0"/>
              <a:t>20</a:t>
            </a:fld>
            <a:endParaRPr lang="en-IN" dirty="0"/>
          </a:p>
        </p:txBody>
      </p:sp>
      <p:sp>
        <p:nvSpPr>
          <p:cNvPr id="7" name="TextBox 6">
            <a:extLst>
              <a:ext uri="{FF2B5EF4-FFF2-40B4-BE49-F238E27FC236}">
                <a16:creationId xmlns:a16="http://schemas.microsoft.com/office/drawing/2014/main" id="{61770DD9-5E26-A0D5-15E9-F966BB25454B}"/>
              </a:ext>
            </a:extLst>
          </p:cNvPr>
          <p:cNvSpPr txBox="1"/>
          <p:nvPr/>
        </p:nvSpPr>
        <p:spPr>
          <a:xfrm>
            <a:off x="152400" y="1219200"/>
            <a:ext cx="8610600" cy="1015663"/>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Every project is a learning opportunity. Project management includes reviewing what went well and what didn’t after each project. This helps teams learn from their experiences and improve their processes for future projects.</a:t>
            </a:r>
          </a:p>
        </p:txBody>
      </p:sp>
      <p:pic>
        <p:nvPicPr>
          <p:cNvPr id="8" name="Picture 7">
            <a:extLst>
              <a:ext uri="{FF2B5EF4-FFF2-40B4-BE49-F238E27FC236}">
                <a16:creationId xmlns:a16="http://schemas.microsoft.com/office/drawing/2014/main" id="{550DB2E4-2432-D282-7BC0-E488458F3A34}"/>
              </a:ext>
            </a:extLst>
          </p:cNvPr>
          <p:cNvPicPr>
            <a:picLocks noChangeAspect="1"/>
          </p:cNvPicPr>
          <p:nvPr/>
        </p:nvPicPr>
        <p:blipFill>
          <a:blip r:embed="rId2"/>
          <a:stretch>
            <a:fillRect/>
          </a:stretch>
        </p:blipFill>
        <p:spPr>
          <a:xfrm>
            <a:off x="1268709" y="2207972"/>
            <a:ext cx="6989465" cy="3735628"/>
          </a:xfrm>
          <a:prstGeom prst="rect">
            <a:avLst/>
          </a:prstGeom>
        </p:spPr>
      </p:pic>
    </p:spTree>
    <p:extLst>
      <p:ext uri="{BB962C8B-B14F-4D97-AF65-F5344CB8AC3E}">
        <p14:creationId xmlns:p14="http://schemas.microsoft.com/office/powerpoint/2010/main" val="841748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9CC7E-6B26-1270-1009-17A6DF1869DD}"/>
              </a:ext>
            </a:extLst>
          </p:cNvPr>
          <p:cNvSpPr>
            <a:spLocks noGrp="1"/>
          </p:cNvSpPr>
          <p:nvPr>
            <p:ph type="title"/>
          </p:nvPr>
        </p:nvSpPr>
        <p:spPr>
          <a:xfrm>
            <a:off x="152400" y="533400"/>
            <a:ext cx="7822363" cy="307777"/>
          </a:xfrm>
        </p:spPr>
        <p:txBody>
          <a:bodyPr/>
          <a:lstStyle/>
          <a:p>
            <a:r>
              <a:rPr lang="en-US" dirty="0"/>
              <a:t>10. Achieving Strategic Goals</a:t>
            </a:r>
          </a:p>
        </p:txBody>
      </p:sp>
      <p:sp>
        <p:nvSpPr>
          <p:cNvPr id="3" name="Footer Placeholder 2">
            <a:extLst>
              <a:ext uri="{FF2B5EF4-FFF2-40B4-BE49-F238E27FC236}">
                <a16:creationId xmlns:a16="http://schemas.microsoft.com/office/drawing/2014/main" id="{621BEEC2-1D0B-0322-0C9E-4CA4E6B58BC2}"/>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81873550-EBBB-5611-3DFA-437B69703147}"/>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75352614-1C37-F2F1-E851-A5EAC5892C75}"/>
              </a:ext>
            </a:extLst>
          </p:cNvPr>
          <p:cNvSpPr>
            <a:spLocks noGrp="1"/>
          </p:cNvSpPr>
          <p:nvPr>
            <p:ph type="sldNum" sz="quarter" idx="7"/>
          </p:nvPr>
        </p:nvSpPr>
        <p:spPr/>
        <p:txBody>
          <a:bodyPr/>
          <a:lstStyle/>
          <a:p>
            <a:pPr marL="25400">
              <a:lnSpc>
                <a:spcPts val="1650"/>
              </a:lnSpc>
            </a:pPr>
            <a:fld id="{81D60167-4931-47E6-BA6A-407CBD079E47}" type="slidenum">
              <a:rPr lang="en-IN" smtClean="0"/>
              <a:t>21</a:t>
            </a:fld>
            <a:endParaRPr lang="en-IN" dirty="0"/>
          </a:p>
        </p:txBody>
      </p:sp>
      <p:sp>
        <p:nvSpPr>
          <p:cNvPr id="7" name="TextBox 6">
            <a:extLst>
              <a:ext uri="{FF2B5EF4-FFF2-40B4-BE49-F238E27FC236}">
                <a16:creationId xmlns:a16="http://schemas.microsoft.com/office/drawing/2014/main" id="{E9C570E7-2779-56D2-42C0-2FC445778CB2}"/>
              </a:ext>
            </a:extLst>
          </p:cNvPr>
          <p:cNvSpPr txBox="1"/>
          <p:nvPr/>
        </p:nvSpPr>
        <p:spPr>
          <a:xfrm>
            <a:off x="534860" y="1066800"/>
            <a:ext cx="8228140" cy="1323439"/>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Projects should contribute to the larger goals of the organization. Project management aligns projects with these strategic goals, ensuring that each project helps drive the company forward. This strategic alignment ensures that resources are used effectively to achieve the most important objectives.</a:t>
            </a:r>
          </a:p>
        </p:txBody>
      </p:sp>
      <p:pic>
        <p:nvPicPr>
          <p:cNvPr id="8" name="Picture 7">
            <a:extLst>
              <a:ext uri="{FF2B5EF4-FFF2-40B4-BE49-F238E27FC236}">
                <a16:creationId xmlns:a16="http://schemas.microsoft.com/office/drawing/2014/main" id="{EB9E9361-829B-449B-2DD6-1312FC7A8FDA}"/>
              </a:ext>
            </a:extLst>
          </p:cNvPr>
          <p:cNvPicPr>
            <a:picLocks noChangeAspect="1"/>
          </p:cNvPicPr>
          <p:nvPr/>
        </p:nvPicPr>
        <p:blipFill>
          <a:blip r:embed="rId2"/>
          <a:stretch>
            <a:fillRect/>
          </a:stretch>
        </p:blipFill>
        <p:spPr>
          <a:xfrm>
            <a:off x="659637" y="2490078"/>
            <a:ext cx="7112763" cy="3801527"/>
          </a:xfrm>
          <a:prstGeom prst="rect">
            <a:avLst/>
          </a:prstGeom>
        </p:spPr>
      </p:pic>
    </p:spTree>
    <p:extLst>
      <p:ext uri="{BB962C8B-B14F-4D97-AF65-F5344CB8AC3E}">
        <p14:creationId xmlns:p14="http://schemas.microsoft.com/office/powerpoint/2010/main" val="3818254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5BCDAC9-BD38-0577-7903-FE13525F34B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CD5FF36-4A53-0472-055E-4262E2E5FE03}"/>
              </a:ext>
            </a:extLst>
          </p:cNvPr>
          <p:cNvSpPr/>
          <p:nvPr/>
        </p:nvSpPr>
        <p:spPr>
          <a:xfrm>
            <a:off x="0" y="0"/>
            <a:ext cx="9143999" cy="6857999"/>
          </a:xfrm>
          <a:prstGeom prst="rect">
            <a:avLst/>
          </a:prstGeom>
          <a:blipFill>
            <a:blip r:embed="rId2" cstate="print"/>
            <a:stretch>
              <a:fillRect/>
            </a:stretch>
          </a:blipFill>
        </p:spPr>
        <p:txBody>
          <a:bodyPr wrap="square" lIns="0" tIns="0" rIns="0" bIns="0" rtlCol="0"/>
          <a:lstStyle/>
          <a:p>
            <a:endParaRPr/>
          </a:p>
        </p:txBody>
      </p:sp>
      <p:sp>
        <p:nvSpPr>
          <p:cNvPr id="3" name="object 3">
            <a:extLst>
              <a:ext uri="{FF2B5EF4-FFF2-40B4-BE49-F238E27FC236}">
                <a16:creationId xmlns:a16="http://schemas.microsoft.com/office/drawing/2014/main" id="{1A27A266-04B9-660A-8A6D-E1EA4056D405}"/>
              </a:ext>
            </a:extLst>
          </p:cNvPr>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4" name="object 4">
            <a:extLst>
              <a:ext uri="{FF2B5EF4-FFF2-40B4-BE49-F238E27FC236}">
                <a16:creationId xmlns:a16="http://schemas.microsoft.com/office/drawing/2014/main" id="{F562A20F-11A5-5436-3AB2-61D37FEFA7B6}"/>
              </a:ext>
            </a:extLst>
          </p:cNvPr>
          <p:cNvSpPr txBox="1">
            <a:spLocks noGrp="1"/>
          </p:cNvSpPr>
          <p:nvPr>
            <p:ph type="title"/>
          </p:nvPr>
        </p:nvSpPr>
        <p:spPr>
          <a:xfrm>
            <a:off x="534922" y="566418"/>
            <a:ext cx="1126490" cy="321945"/>
          </a:xfrm>
          <a:prstGeom prst="rect">
            <a:avLst/>
          </a:prstGeom>
        </p:spPr>
        <p:txBody>
          <a:bodyPr vert="horz" wrap="square" lIns="0" tIns="0" rIns="0" bIns="0" rtlCol="0">
            <a:spAutoFit/>
          </a:bodyPr>
          <a:lstStyle/>
          <a:p>
            <a:pPr marL="12700">
              <a:lnSpc>
                <a:spcPct val="100000"/>
              </a:lnSpc>
            </a:pPr>
            <a:r>
              <a:rPr dirty="0">
                <a:solidFill>
                  <a:srgbClr val="FFFFFF"/>
                </a:solidFill>
                <a:latin typeface="Times New Roman"/>
                <a:cs typeface="Times New Roman"/>
              </a:rPr>
              <a:t>Unit </a:t>
            </a:r>
            <a:r>
              <a:rPr spc="5" dirty="0">
                <a:solidFill>
                  <a:srgbClr val="FFFFFF"/>
                </a:solidFill>
                <a:latin typeface="Times New Roman"/>
                <a:cs typeface="Times New Roman"/>
              </a:rPr>
              <a:t>No:</a:t>
            </a:r>
            <a:r>
              <a:rPr spc="-350" dirty="0">
                <a:solidFill>
                  <a:srgbClr val="FFFFFF"/>
                </a:solidFill>
                <a:latin typeface="Times New Roman"/>
                <a:cs typeface="Times New Roman"/>
              </a:rPr>
              <a:t> </a:t>
            </a:r>
            <a:r>
              <a:rPr dirty="0">
                <a:solidFill>
                  <a:srgbClr val="FFFFFF"/>
                </a:solidFill>
                <a:latin typeface="Times New Roman"/>
                <a:cs typeface="Times New Roman"/>
              </a:rPr>
              <a:t>1</a:t>
            </a:r>
          </a:p>
        </p:txBody>
      </p:sp>
      <p:sp>
        <p:nvSpPr>
          <p:cNvPr id="5" name="object 5">
            <a:extLst>
              <a:ext uri="{FF2B5EF4-FFF2-40B4-BE49-F238E27FC236}">
                <a16:creationId xmlns:a16="http://schemas.microsoft.com/office/drawing/2014/main" id="{9B26CDDD-D561-2537-622A-212C5F1BC4A0}"/>
              </a:ext>
            </a:extLst>
          </p:cNvPr>
          <p:cNvSpPr txBox="1"/>
          <p:nvPr/>
        </p:nvSpPr>
        <p:spPr>
          <a:xfrm>
            <a:off x="2363817" y="566418"/>
            <a:ext cx="5941983" cy="615553"/>
          </a:xfrm>
          <a:prstGeom prst="rect">
            <a:avLst/>
          </a:prstGeom>
        </p:spPr>
        <p:txBody>
          <a:bodyPr vert="horz" wrap="square" lIns="0" tIns="0" rIns="0" bIns="0" rtlCol="0">
            <a:spAutoFit/>
          </a:bodyPr>
          <a:lstStyle/>
          <a:p>
            <a:pPr marL="12700"/>
            <a:r>
              <a:rPr lang="en-IN" sz="2000" b="1" spc="-5" dirty="0">
                <a:solidFill>
                  <a:srgbClr val="FFFFFF"/>
                </a:solidFill>
                <a:latin typeface="Arial"/>
                <a:cs typeface="Arial"/>
              </a:rPr>
              <a:t>Project Management Fundamentals</a:t>
            </a:r>
            <a:endParaRPr lang="en-IN" sz="2000" dirty="0">
              <a:solidFill>
                <a:srgbClr val="000000"/>
              </a:solidFill>
              <a:effectLst/>
              <a:latin typeface="Times New Roman" panose="02020603050405020304" pitchFamily="18" charset="0"/>
            </a:endParaRPr>
          </a:p>
          <a:p>
            <a:pPr marL="12700">
              <a:lnSpc>
                <a:spcPct val="100000"/>
              </a:lnSpc>
            </a:pPr>
            <a:endParaRPr sz="2000" dirty="0">
              <a:latin typeface="Times New Roman"/>
              <a:cs typeface="Times New Roman"/>
            </a:endParaRPr>
          </a:p>
        </p:txBody>
      </p:sp>
      <p:sp>
        <p:nvSpPr>
          <p:cNvPr id="6" name="object 6">
            <a:extLst>
              <a:ext uri="{FF2B5EF4-FFF2-40B4-BE49-F238E27FC236}">
                <a16:creationId xmlns:a16="http://schemas.microsoft.com/office/drawing/2014/main" id="{02BEDF35-8131-EEEA-5777-EF8D2D14A7B2}"/>
              </a:ext>
            </a:extLst>
          </p:cNvPr>
          <p:cNvSpPr txBox="1"/>
          <p:nvPr/>
        </p:nvSpPr>
        <p:spPr>
          <a:xfrm>
            <a:off x="523743" y="2015360"/>
            <a:ext cx="8352789" cy="2215991"/>
          </a:xfrm>
          <a:prstGeom prst="rect">
            <a:avLst/>
          </a:prstGeom>
        </p:spPr>
        <p:txBody>
          <a:bodyPr vert="horz" wrap="square" lIns="0" tIns="0" rIns="0" bIns="0" rtlCol="0">
            <a:spAutoFit/>
          </a:bodyPr>
          <a:lstStyle/>
          <a:p>
            <a:pPr marL="12700" marR="5080" algn="ctr">
              <a:lnSpc>
                <a:spcPct val="100000"/>
              </a:lnSpc>
              <a:spcBef>
                <a:spcPts val="2815"/>
              </a:spcBef>
              <a:tabLst>
                <a:tab pos="2754630" algn="l"/>
              </a:tabLst>
            </a:pPr>
            <a:r>
              <a:rPr sz="4800" b="1" spc="-35" dirty="0">
                <a:solidFill>
                  <a:srgbClr val="FFFFFF"/>
                </a:solidFill>
                <a:latin typeface="Times New Roman"/>
                <a:cs typeface="Times New Roman"/>
              </a:rPr>
              <a:t>Lecture </a:t>
            </a:r>
            <a:r>
              <a:rPr sz="4800" b="1" spc="-5" dirty="0">
                <a:solidFill>
                  <a:srgbClr val="FFFFFF"/>
                </a:solidFill>
                <a:latin typeface="Times New Roman"/>
                <a:cs typeface="Times New Roman"/>
              </a:rPr>
              <a:t>No: </a:t>
            </a:r>
            <a:r>
              <a:rPr lang="en-US" sz="4800" b="1" spc="-5" dirty="0">
                <a:solidFill>
                  <a:srgbClr val="FFFFFF"/>
                </a:solidFill>
                <a:latin typeface="Times New Roman"/>
                <a:cs typeface="Times New Roman"/>
              </a:rPr>
              <a:t>2</a:t>
            </a:r>
            <a:r>
              <a:rPr sz="4800" b="1" dirty="0">
                <a:solidFill>
                  <a:srgbClr val="FFFFFF"/>
                </a:solidFill>
                <a:latin typeface="Times New Roman"/>
                <a:cs typeface="Times New Roman"/>
              </a:rPr>
              <a:t> </a:t>
            </a:r>
            <a:endParaRPr lang="en-US" sz="4800" b="1" spc="-15" dirty="0">
              <a:solidFill>
                <a:srgbClr val="FFFFFF"/>
              </a:solidFill>
              <a:latin typeface="Times New Roman"/>
              <a:cs typeface="Times New Roman"/>
            </a:endParaRPr>
          </a:p>
          <a:p>
            <a:pPr marL="685800" marR="0" lvl="0" indent="-685800" defTabSz="914400" eaLnBrk="1" fontAlgn="auto" latinLnBrk="0" hangingPunct="1">
              <a:lnSpc>
                <a:spcPct val="100000"/>
              </a:lnSpc>
              <a:spcBef>
                <a:spcPts val="0"/>
              </a:spcBef>
              <a:spcAft>
                <a:spcPts val="0"/>
              </a:spcAft>
              <a:buClrTx/>
              <a:buSzTx/>
              <a:buFont typeface="Wingdings" pitchFamily="2" charset="2"/>
              <a:buChar char="Ø"/>
              <a:tabLst/>
              <a:defRPr/>
            </a:pPr>
            <a:r>
              <a:rPr lang="en-IN" sz="4800" b="1" spc="-35" dirty="0">
                <a:solidFill>
                  <a:srgbClr val="FFFFFF"/>
                </a:solidFill>
                <a:latin typeface="Times New Roman"/>
                <a:cs typeface="Times New Roman"/>
              </a:rPr>
              <a:t>Triple constraints</a:t>
            </a:r>
          </a:p>
          <a:p>
            <a:pPr marL="685800" marR="0" lvl="0" indent="-685800" defTabSz="914400" eaLnBrk="1" fontAlgn="auto" latinLnBrk="0" hangingPunct="1">
              <a:lnSpc>
                <a:spcPct val="100000"/>
              </a:lnSpc>
              <a:spcBef>
                <a:spcPts val="0"/>
              </a:spcBef>
              <a:spcAft>
                <a:spcPts val="0"/>
              </a:spcAft>
              <a:buClrTx/>
              <a:buSzTx/>
              <a:buFont typeface="Wingdings" pitchFamily="2" charset="2"/>
              <a:buChar char="Ø"/>
              <a:tabLst/>
              <a:defRPr/>
            </a:pPr>
            <a:r>
              <a:rPr lang="en-IN" sz="4800" b="1" spc="-35" dirty="0">
                <a:solidFill>
                  <a:srgbClr val="FFFFFF"/>
                </a:solidFill>
                <a:latin typeface="Times New Roman"/>
                <a:cs typeface="Times New Roman"/>
              </a:rPr>
              <a:t> Project life cycles</a:t>
            </a:r>
          </a:p>
        </p:txBody>
      </p:sp>
      <p:sp>
        <p:nvSpPr>
          <p:cNvPr id="7" name="Date Placeholder 6">
            <a:extLst>
              <a:ext uri="{FF2B5EF4-FFF2-40B4-BE49-F238E27FC236}">
                <a16:creationId xmlns:a16="http://schemas.microsoft.com/office/drawing/2014/main" id="{A53A1751-31B2-F50D-B325-5CACC497C502}"/>
              </a:ext>
            </a:extLst>
          </p:cNvPr>
          <p:cNvSpPr>
            <a:spLocks noGrp="1"/>
          </p:cNvSpPr>
          <p:nvPr>
            <p:ph type="dt" sz="half" idx="6"/>
          </p:nvPr>
        </p:nvSpPr>
        <p:spPr/>
        <p:txBody>
          <a:bodyPr/>
          <a:lstStyle/>
          <a:p>
            <a:fld id="{FEBF8982-6E72-9A42-9DAD-993DAC925BE7}" type="datetime1">
              <a:rPr lang="en-IN" smtClean="0"/>
              <a:t>17/01/25</a:t>
            </a:fld>
            <a:endParaRPr lang="en-US"/>
          </a:p>
        </p:txBody>
      </p:sp>
      <p:sp>
        <p:nvSpPr>
          <p:cNvPr id="8" name="Footer Placeholder 7">
            <a:extLst>
              <a:ext uri="{FF2B5EF4-FFF2-40B4-BE49-F238E27FC236}">
                <a16:creationId xmlns:a16="http://schemas.microsoft.com/office/drawing/2014/main" id="{F2113CB3-ED6C-0BD6-81F5-E63EDBABA8BA}"/>
              </a:ext>
            </a:extLst>
          </p:cNvPr>
          <p:cNvSpPr>
            <a:spLocks noGrp="1"/>
          </p:cNvSpPr>
          <p:nvPr>
            <p:ph type="ftr" sz="quarter" idx="5"/>
          </p:nvPr>
        </p:nvSpPr>
        <p:spPr/>
        <p:txBody>
          <a:bodyPr/>
          <a:lstStyle/>
          <a:p>
            <a:r>
              <a:rPr lang="en-IN"/>
              <a:t>Week-1  project Fundamentals</a:t>
            </a:r>
          </a:p>
        </p:txBody>
      </p:sp>
      <p:sp>
        <p:nvSpPr>
          <p:cNvPr id="9" name="Slide Number Placeholder 8">
            <a:extLst>
              <a:ext uri="{FF2B5EF4-FFF2-40B4-BE49-F238E27FC236}">
                <a16:creationId xmlns:a16="http://schemas.microsoft.com/office/drawing/2014/main" id="{D338A0F3-B709-264E-AA70-40EAAAB12613}"/>
              </a:ext>
            </a:extLst>
          </p:cNvPr>
          <p:cNvSpPr>
            <a:spLocks noGrp="1"/>
          </p:cNvSpPr>
          <p:nvPr>
            <p:ph type="sldNum" sz="quarter" idx="7"/>
          </p:nvPr>
        </p:nvSpPr>
        <p:spPr/>
        <p:txBody>
          <a:bodyPr/>
          <a:lstStyle/>
          <a:p>
            <a:pPr marL="25400">
              <a:lnSpc>
                <a:spcPts val="1650"/>
              </a:lnSpc>
            </a:pPr>
            <a:fld id="{81D60167-4931-47E6-BA6A-407CBD079E47}" type="slidenum">
              <a:rPr lang="en-IN" smtClean="0"/>
              <a:t>22</a:t>
            </a:fld>
            <a:endParaRPr lang="en-IN" dirty="0"/>
          </a:p>
        </p:txBody>
      </p:sp>
    </p:spTree>
    <p:extLst>
      <p:ext uri="{BB962C8B-B14F-4D97-AF65-F5344CB8AC3E}">
        <p14:creationId xmlns:p14="http://schemas.microsoft.com/office/powerpoint/2010/main" val="3006985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1807-9E1A-9AAF-6F40-41E1B7AAF2F1}"/>
              </a:ext>
            </a:extLst>
          </p:cNvPr>
          <p:cNvSpPr>
            <a:spLocks noGrp="1"/>
          </p:cNvSpPr>
          <p:nvPr>
            <p:ph type="title"/>
          </p:nvPr>
        </p:nvSpPr>
        <p:spPr>
          <a:xfrm>
            <a:off x="381000" y="410828"/>
            <a:ext cx="7593763" cy="503571"/>
          </a:xfrm>
        </p:spPr>
        <p:txBody>
          <a:bodyPr/>
          <a:lstStyle/>
          <a:p>
            <a:r>
              <a:rPr lang="en-US" dirty="0"/>
              <a:t>Triple constraints</a:t>
            </a:r>
            <a:br>
              <a:rPr lang="en-US" dirty="0"/>
            </a:br>
            <a:endParaRPr lang="en-US" dirty="0"/>
          </a:p>
        </p:txBody>
      </p:sp>
      <p:sp>
        <p:nvSpPr>
          <p:cNvPr id="3" name="Text Placeholder 2">
            <a:extLst>
              <a:ext uri="{FF2B5EF4-FFF2-40B4-BE49-F238E27FC236}">
                <a16:creationId xmlns:a16="http://schemas.microsoft.com/office/drawing/2014/main" id="{24E63C91-8033-2A7A-0E8C-DC7B2D2550D0}"/>
              </a:ext>
            </a:extLst>
          </p:cNvPr>
          <p:cNvSpPr>
            <a:spLocks noGrp="1"/>
          </p:cNvSpPr>
          <p:nvPr>
            <p:ph type="body" idx="1"/>
          </p:nvPr>
        </p:nvSpPr>
        <p:spPr>
          <a:xfrm>
            <a:off x="534860" y="946174"/>
            <a:ext cx="8380540" cy="2785506"/>
          </a:xfrm>
        </p:spPr>
        <p:txBody>
          <a:bodyPr/>
          <a:lstStyle/>
          <a:p>
            <a:pPr algn="just">
              <a:lnSpc>
                <a:spcPct val="150000"/>
              </a:lnSpc>
              <a:spcAft>
                <a:spcPts val="225"/>
              </a:spcAft>
            </a:pPr>
            <a:r>
              <a:rPr lang="en-IN" sz="2800" b="1" i="0" u="none" strike="noStrike" dirty="0">
                <a:solidFill>
                  <a:srgbClr val="C00000"/>
                </a:solidFill>
                <a:effectLst/>
                <a:latin typeface="Times New Roman" panose="02020603050405020304" pitchFamily="18" charset="0"/>
                <a:cs typeface="Times New Roman" panose="02020603050405020304" pitchFamily="18" charset="0"/>
              </a:rPr>
              <a:t>What Is a Constraint?</a:t>
            </a:r>
          </a:p>
          <a:p>
            <a:pPr algn="just">
              <a:lnSpc>
                <a:spcPct val="150000"/>
              </a:lnSpc>
              <a:spcBef>
                <a:spcPts val="1875"/>
              </a:spcBef>
              <a:spcAft>
                <a:spcPts val="1875"/>
              </a:spcAft>
            </a:pPr>
            <a:r>
              <a:rPr lang="en-IN" sz="2800" b="0" i="0" u="none" strike="noStrike" dirty="0">
                <a:solidFill>
                  <a:srgbClr val="101423"/>
                </a:solidFill>
                <a:effectLst/>
                <a:latin typeface="Times New Roman" panose="02020603050405020304" pitchFamily="18" charset="0"/>
                <a:cs typeface="Times New Roman" panose="02020603050405020304" pitchFamily="18" charset="0"/>
              </a:rPr>
              <a:t>A constraint is any limiting factor that stops you from achieving your goal, and a constraint can show itself in various ways. </a:t>
            </a:r>
            <a:endParaRPr lang="en-US" dirty="0"/>
          </a:p>
        </p:txBody>
      </p:sp>
      <p:sp>
        <p:nvSpPr>
          <p:cNvPr id="4" name="Footer Placeholder 3">
            <a:extLst>
              <a:ext uri="{FF2B5EF4-FFF2-40B4-BE49-F238E27FC236}">
                <a16:creationId xmlns:a16="http://schemas.microsoft.com/office/drawing/2014/main" id="{87870F3E-287E-ACDF-B7DB-F2AB907B406D}"/>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46ABCD9D-6C73-269F-276B-4759195F4CEB}"/>
              </a:ext>
            </a:extLst>
          </p:cNvPr>
          <p:cNvSpPr>
            <a:spLocks noGrp="1"/>
          </p:cNvSpPr>
          <p:nvPr>
            <p:ph type="dt" sz="half" idx="6"/>
          </p:nvPr>
        </p:nvSpPr>
        <p:spPr/>
        <p:txBody>
          <a:bodyPr/>
          <a:lstStyle/>
          <a:p>
            <a:fld id="{56384E47-2E4F-FC4E-B865-0A02ED4D7B50}" type="datetime1">
              <a:rPr lang="en-IN" smtClean="0"/>
              <a:t>17/01/25</a:t>
            </a:fld>
            <a:endParaRPr lang="en-US"/>
          </a:p>
        </p:txBody>
      </p:sp>
      <p:sp>
        <p:nvSpPr>
          <p:cNvPr id="6" name="Slide Number Placeholder 5">
            <a:extLst>
              <a:ext uri="{FF2B5EF4-FFF2-40B4-BE49-F238E27FC236}">
                <a16:creationId xmlns:a16="http://schemas.microsoft.com/office/drawing/2014/main" id="{35E8AF3A-6AED-C069-56CA-0F4EE2CD5B28}"/>
              </a:ext>
            </a:extLst>
          </p:cNvPr>
          <p:cNvSpPr>
            <a:spLocks noGrp="1"/>
          </p:cNvSpPr>
          <p:nvPr>
            <p:ph type="sldNum" sz="quarter" idx="7"/>
          </p:nvPr>
        </p:nvSpPr>
        <p:spPr/>
        <p:txBody>
          <a:bodyPr/>
          <a:lstStyle/>
          <a:p>
            <a:pPr marL="25400">
              <a:lnSpc>
                <a:spcPts val="1650"/>
              </a:lnSpc>
            </a:pPr>
            <a:fld id="{81D60167-4931-47E6-BA6A-407CBD079E47}" type="slidenum">
              <a:rPr lang="en-IN" smtClean="0"/>
              <a:t>23</a:t>
            </a:fld>
            <a:endParaRPr lang="en-IN" dirty="0"/>
          </a:p>
        </p:txBody>
      </p:sp>
    </p:spTree>
    <p:extLst>
      <p:ext uri="{BB962C8B-B14F-4D97-AF65-F5344CB8AC3E}">
        <p14:creationId xmlns:p14="http://schemas.microsoft.com/office/powerpoint/2010/main" val="433017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E339-C857-1644-673E-73F1887D45BC}"/>
              </a:ext>
            </a:extLst>
          </p:cNvPr>
          <p:cNvSpPr>
            <a:spLocks noGrp="1"/>
          </p:cNvSpPr>
          <p:nvPr>
            <p:ph type="title"/>
          </p:nvPr>
        </p:nvSpPr>
        <p:spPr>
          <a:xfrm>
            <a:off x="304800" y="533400"/>
            <a:ext cx="7669963" cy="533400"/>
          </a:xfrm>
        </p:spPr>
        <p:txBody>
          <a:bodyPr/>
          <a:lstStyle/>
          <a:p>
            <a:r>
              <a:rPr lang="en-US" dirty="0"/>
              <a:t>Triple Constrains</a:t>
            </a:r>
          </a:p>
        </p:txBody>
      </p:sp>
      <p:sp>
        <p:nvSpPr>
          <p:cNvPr id="3" name="Text Placeholder 2">
            <a:extLst>
              <a:ext uri="{FF2B5EF4-FFF2-40B4-BE49-F238E27FC236}">
                <a16:creationId xmlns:a16="http://schemas.microsoft.com/office/drawing/2014/main" id="{D4589909-112E-A873-352B-07D00933A56E}"/>
              </a:ext>
            </a:extLst>
          </p:cNvPr>
          <p:cNvSpPr>
            <a:spLocks noGrp="1"/>
          </p:cNvSpPr>
          <p:nvPr>
            <p:ph type="body" idx="1"/>
          </p:nvPr>
        </p:nvSpPr>
        <p:spPr>
          <a:xfrm>
            <a:off x="535431" y="1633726"/>
            <a:ext cx="8073136" cy="1107996"/>
          </a:xfrm>
        </p:spPr>
        <p:txBody>
          <a:bodyPr/>
          <a:lstStyle/>
          <a:p>
            <a:pPr algn="just"/>
            <a:r>
              <a:rPr lang="en-IN" sz="2400" b="0" i="0" u="none" strike="noStrike" dirty="0">
                <a:solidFill>
                  <a:srgbClr val="101423"/>
                </a:solidFill>
                <a:effectLst/>
                <a:latin typeface="Times New Roman" panose="02020603050405020304" pitchFamily="18" charset="0"/>
                <a:cs typeface="Times New Roman" panose="02020603050405020304" pitchFamily="18" charset="0"/>
              </a:rPr>
              <a:t>The triple constraint of </a:t>
            </a:r>
            <a:r>
              <a:rPr lang="en-IN" sz="2400" b="0" i="0" u="none" strike="noStrike" dirty="0">
                <a:solidFill>
                  <a:srgbClr val="00ADB2"/>
                </a:solidFill>
                <a:effectLst/>
                <a:latin typeface="Times New Roman" panose="02020603050405020304" pitchFamily="18" charset="0"/>
                <a:cs typeface="Times New Roman" panose="02020603050405020304" pitchFamily="18" charset="0"/>
                <a:hlinkClick r:id="rId2"/>
              </a:rPr>
              <a:t>project management</a:t>
            </a:r>
            <a:r>
              <a:rPr lang="en-IN" sz="2400" b="0" i="0" u="none" strike="noStrike" dirty="0">
                <a:solidFill>
                  <a:srgbClr val="101423"/>
                </a:solidFill>
                <a:effectLst/>
                <a:latin typeface="Times New Roman" panose="02020603050405020304" pitchFamily="18" charset="0"/>
                <a:cs typeface="Times New Roman" panose="02020603050405020304" pitchFamily="18" charset="0"/>
              </a:rPr>
              <a:t> has been given many names – the </a:t>
            </a:r>
            <a:r>
              <a:rPr lang="en-IN" sz="2400" b="1" i="1" u="none" strike="noStrike" dirty="0">
                <a:solidFill>
                  <a:srgbClr val="C00000"/>
                </a:solidFill>
                <a:effectLst/>
                <a:latin typeface="Times New Roman" panose="02020603050405020304" pitchFamily="18" charset="0"/>
                <a:cs typeface="Times New Roman" panose="02020603050405020304" pitchFamily="18" charset="0"/>
              </a:rPr>
              <a:t>Project Management Triangle</a:t>
            </a:r>
            <a:r>
              <a:rPr lang="en-IN" sz="2400" b="0" i="0" u="none" strike="noStrike" dirty="0">
                <a:solidFill>
                  <a:srgbClr val="101423"/>
                </a:solidFill>
                <a:effectLst/>
                <a:latin typeface="Times New Roman" panose="02020603050405020304" pitchFamily="18" charset="0"/>
                <a:cs typeface="Times New Roman" panose="02020603050405020304" pitchFamily="18" charset="0"/>
              </a:rPr>
              <a:t>, </a:t>
            </a:r>
            <a:r>
              <a:rPr lang="en-IN" sz="2400" b="1" i="1" u="none" strike="noStrike" dirty="0">
                <a:solidFill>
                  <a:srgbClr val="C00000"/>
                </a:solidFill>
                <a:effectLst/>
                <a:latin typeface="Times New Roman" panose="02020603050405020304" pitchFamily="18" charset="0"/>
                <a:cs typeface="Times New Roman" panose="02020603050405020304" pitchFamily="18" charset="0"/>
              </a:rPr>
              <a:t>Iron Triangle</a:t>
            </a:r>
            <a:r>
              <a:rPr lang="en-IN" sz="2400" b="0" i="0" u="none" strike="noStrike" dirty="0">
                <a:solidFill>
                  <a:srgbClr val="101423"/>
                </a:solidFill>
                <a:effectLst/>
                <a:latin typeface="Times New Roman" panose="02020603050405020304" pitchFamily="18" charset="0"/>
                <a:cs typeface="Times New Roman" panose="02020603050405020304" pitchFamily="18" charset="0"/>
              </a:rPr>
              <a:t>, and </a:t>
            </a:r>
            <a:r>
              <a:rPr lang="en-IN" sz="2400" b="1" i="1" u="none" strike="noStrike" dirty="0">
                <a:solidFill>
                  <a:srgbClr val="C00000"/>
                </a:solidFill>
                <a:effectLst/>
                <a:latin typeface="Times New Roman" panose="02020603050405020304" pitchFamily="18" charset="0"/>
                <a:cs typeface="Times New Roman" panose="02020603050405020304" pitchFamily="18" charset="0"/>
              </a:rPr>
              <a:t>Project Triangle </a:t>
            </a:r>
            <a:endParaRPr lang="en-US" sz="2400" b="1" i="1" dirty="0">
              <a:solidFill>
                <a:srgbClr val="C0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D4C9EF-C726-388B-8F46-773B9DCD34A3}"/>
              </a:ext>
            </a:extLst>
          </p:cNvPr>
          <p:cNvSpPr>
            <a:spLocks noGrp="1"/>
          </p:cNvSpPr>
          <p:nvPr>
            <p:ph type="ftr" sz="quarter" idx="5"/>
          </p:nvPr>
        </p:nvSpPr>
        <p:spPr/>
        <p:txBody>
          <a:bodyPr/>
          <a:lstStyle/>
          <a:p>
            <a:r>
              <a:rPr lang="en-IN" dirty="0"/>
              <a:t>Week-1  project Fundamentals</a:t>
            </a:r>
          </a:p>
        </p:txBody>
      </p:sp>
      <p:sp>
        <p:nvSpPr>
          <p:cNvPr id="5" name="Date Placeholder 4">
            <a:extLst>
              <a:ext uri="{FF2B5EF4-FFF2-40B4-BE49-F238E27FC236}">
                <a16:creationId xmlns:a16="http://schemas.microsoft.com/office/drawing/2014/main" id="{C1CF9EEC-2BC1-0D16-A977-7E33AC640059}"/>
              </a:ext>
            </a:extLst>
          </p:cNvPr>
          <p:cNvSpPr>
            <a:spLocks noGrp="1"/>
          </p:cNvSpPr>
          <p:nvPr>
            <p:ph type="dt" sz="half" idx="6"/>
          </p:nvPr>
        </p:nvSpPr>
        <p:spPr>
          <a:xfrm>
            <a:off x="1676400" y="6377940"/>
            <a:ext cx="883920" cy="342900"/>
          </a:xfrm>
        </p:spPr>
        <p:txBody>
          <a:bodyPr/>
          <a:lstStyle/>
          <a:p>
            <a:fld id="{56384E47-2E4F-FC4E-B865-0A02ED4D7B50}" type="datetime1">
              <a:rPr lang="en-IN" smtClean="0"/>
              <a:t>17/01/25</a:t>
            </a:fld>
            <a:endParaRPr lang="en-US" dirty="0"/>
          </a:p>
        </p:txBody>
      </p:sp>
      <p:sp>
        <p:nvSpPr>
          <p:cNvPr id="6" name="Slide Number Placeholder 5">
            <a:extLst>
              <a:ext uri="{FF2B5EF4-FFF2-40B4-BE49-F238E27FC236}">
                <a16:creationId xmlns:a16="http://schemas.microsoft.com/office/drawing/2014/main" id="{7444C25A-8BC9-119D-F448-6BF0C192B0E5}"/>
              </a:ext>
            </a:extLst>
          </p:cNvPr>
          <p:cNvSpPr>
            <a:spLocks noGrp="1"/>
          </p:cNvSpPr>
          <p:nvPr>
            <p:ph type="sldNum" sz="quarter" idx="7"/>
          </p:nvPr>
        </p:nvSpPr>
        <p:spPr/>
        <p:txBody>
          <a:bodyPr/>
          <a:lstStyle/>
          <a:p>
            <a:pPr marL="25400">
              <a:lnSpc>
                <a:spcPts val="1650"/>
              </a:lnSpc>
            </a:pPr>
            <a:fld id="{81D60167-4931-47E6-BA6A-407CBD079E47}" type="slidenum">
              <a:rPr lang="en-IN" smtClean="0"/>
              <a:t>24</a:t>
            </a:fld>
            <a:endParaRPr lang="en-IN" dirty="0"/>
          </a:p>
        </p:txBody>
      </p:sp>
      <p:pic>
        <p:nvPicPr>
          <p:cNvPr id="1026" name="Picture 2">
            <a:extLst>
              <a:ext uri="{FF2B5EF4-FFF2-40B4-BE49-F238E27FC236}">
                <a16:creationId xmlns:a16="http://schemas.microsoft.com/office/drawing/2014/main" id="{2137DEAF-EAC8-7816-0EA2-526D6F8CC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85" t="15556" r="9066" b="14444"/>
          <a:stretch/>
        </p:blipFill>
        <p:spPr bwMode="auto">
          <a:xfrm>
            <a:off x="3977640" y="2703622"/>
            <a:ext cx="4114800" cy="3200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C372A4-61B9-E8EE-1E1E-7FC11BB39CDB}"/>
              </a:ext>
            </a:extLst>
          </p:cNvPr>
          <p:cNvSpPr txBox="1"/>
          <p:nvPr/>
        </p:nvSpPr>
        <p:spPr>
          <a:xfrm>
            <a:off x="152400" y="2799378"/>
            <a:ext cx="3505200" cy="3046988"/>
          </a:xfrm>
          <a:prstGeom prst="rect">
            <a:avLst/>
          </a:prstGeom>
          <a:noFill/>
        </p:spPr>
        <p:txBody>
          <a:bodyPr wrap="square">
            <a:spAutoFit/>
          </a:bodyPr>
          <a:lstStyle/>
          <a:p>
            <a:pPr algn="just"/>
            <a:r>
              <a:rPr lang="en-IN" sz="2400" dirty="0">
                <a:solidFill>
                  <a:srgbClr val="101423"/>
                </a:solidFill>
                <a:latin typeface="Times New Roman" panose="02020603050405020304" pitchFamily="18" charset="0"/>
                <a:cs typeface="Times New Roman" panose="02020603050405020304" pitchFamily="18" charset="0"/>
              </a:rPr>
              <a:t>success of the project is impacted by its </a:t>
            </a:r>
            <a:r>
              <a:rPr lang="en-IN" sz="2400" b="1" i="1" dirty="0">
                <a:solidFill>
                  <a:srgbClr val="C00000"/>
                </a:solidFill>
                <a:latin typeface="Times New Roman" panose="02020603050405020304" pitchFamily="18" charset="0"/>
                <a:cs typeface="Times New Roman" panose="02020603050405020304" pitchFamily="18" charset="0"/>
              </a:rPr>
              <a:t>costs, time, and scope</a:t>
            </a:r>
            <a:r>
              <a:rPr lang="en-IN" sz="2400" dirty="0">
                <a:solidFill>
                  <a:srgbClr val="101423"/>
                </a:solidFill>
                <a:latin typeface="Times New Roman" panose="02020603050405020304" pitchFamily="18" charset="0"/>
                <a:cs typeface="Times New Roman" panose="02020603050405020304" pitchFamily="18" charset="0"/>
              </a:rPr>
              <a:t>. As a </a:t>
            </a:r>
            <a:r>
              <a:rPr lang="en-IN" sz="2400" dirty="0">
                <a:solidFill>
                  <a:srgbClr val="101423"/>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project manager</a:t>
            </a:r>
            <a:r>
              <a:rPr lang="en-IN" sz="2400" dirty="0">
                <a:solidFill>
                  <a:srgbClr val="101423"/>
                </a:solidFill>
                <a:latin typeface="Times New Roman" panose="02020603050405020304" pitchFamily="18" charset="0"/>
                <a:cs typeface="Times New Roman" panose="02020603050405020304" pitchFamily="18" charset="0"/>
              </a:rPr>
              <a:t>, you can keep control of the triple constraint by balancing these three constraints through trade-offs. </a:t>
            </a:r>
            <a:endParaRPr lang="en-US" sz="2400" dirty="0">
              <a:solidFill>
                <a:srgbClr val="10142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4908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FAC5-DBF5-E331-F474-91F8FAE08BC1}"/>
              </a:ext>
            </a:extLst>
          </p:cNvPr>
          <p:cNvSpPr>
            <a:spLocks noGrp="1"/>
          </p:cNvSpPr>
          <p:nvPr>
            <p:ph type="title"/>
          </p:nvPr>
        </p:nvSpPr>
        <p:spPr>
          <a:xfrm>
            <a:off x="1169235" y="138176"/>
            <a:ext cx="6805528" cy="615553"/>
          </a:xfrm>
        </p:spPr>
        <p:txBody>
          <a:bodyPr/>
          <a:lstStyle/>
          <a:p>
            <a:r>
              <a:rPr lang="en-IN" dirty="0"/>
              <a:t>How Does the Triple Constraint Work?</a:t>
            </a:r>
            <a:br>
              <a:rPr lang="en-IN" b="1" i="0" u="none" strike="noStrike" dirty="0">
                <a:solidFill>
                  <a:srgbClr val="101423"/>
                </a:solidFill>
                <a:effectLst/>
                <a:latin typeface="Inter"/>
              </a:rPr>
            </a:br>
            <a:endParaRPr lang="en-US" dirty="0"/>
          </a:p>
        </p:txBody>
      </p:sp>
      <p:sp>
        <p:nvSpPr>
          <p:cNvPr id="3" name="Text Placeholder 2">
            <a:extLst>
              <a:ext uri="{FF2B5EF4-FFF2-40B4-BE49-F238E27FC236}">
                <a16:creationId xmlns:a16="http://schemas.microsoft.com/office/drawing/2014/main" id="{B00AE89C-8150-6333-AE45-2E5FBBEC9C3F}"/>
              </a:ext>
            </a:extLst>
          </p:cNvPr>
          <p:cNvSpPr>
            <a:spLocks noGrp="1"/>
          </p:cNvSpPr>
          <p:nvPr>
            <p:ph type="body" idx="1"/>
          </p:nvPr>
        </p:nvSpPr>
        <p:spPr>
          <a:xfrm>
            <a:off x="535430" y="1371600"/>
            <a:ext cx="8151369" cy="977814"/>
          </a:xfrm>
        </p:spPr>
        <p:txBody>
          <a:bodyPr/>
          <a:lstStyle/>
          <a:p>
            <a:r>
              <a:rPr lang="en-IN" sz="2400" kern="1200" dirty="0">
                <a:solidFill>
                  <a:srgbClr val="101423"/>
                </a:solidFill>
                <a:latin typeface="Times New Roman" panose="02020603050405020304" pitchFamily="18" charset="0"/>
                <a:cs typeface="Times New Roman" panose="02020603050405020304" pitchFamily="18" charset="0"/>
              </a:rPr>
              <a:t>project managers can increase or reduce the cost, time and scope of a project with trade-offs to keep it on </a:t>
            </a:r>
            <a:r>
              <a:rPr lang="en-IN" sz="2400" kern="1200" dirty="0">
                <a:solidFill>
                  <a:srgbClr val="101423"/>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schedule</a:t>
            </a:r>
            <a:r>
              <a:rPr lang="en-IN" sz="2400" kern="1200" dirty="0">
                <a:solidFill>
                  <a:srgbClr val="101423"/>
                </a:solidFill>
                <a:latin typeface="Times New Roman" panose="02020603050405020304" pitchFamily="18" charset="0"/>
                <a:cs typeface="Times New Roman" panose="02020603050405020304" pitchFamily="18" charset="0"/>
              </a:rPr>
              <a:t> and under budget</a:t>
            </a:r>
            <a:endParaRPr lang="en-US" sz="2400" kern="1200" dirty="0">
              <a:solidFill>
                <a:srgbClr val="101423"/>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787B09A-E5B2-25B3-6500-706EF2A56E7A}"/>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195A984D-BE68-6A37-3D34-D298DC65641A}"/>
              </a:ext>
            </a:extLst>
          </p:cNvPr>
          <p:cNvSpPr>
            <a:spLocks noGrp="1"/>
          </p:cNvSpPr>
          <p:nvPr>
            <p:ph type="dt" sz="half" idx="6"/>
          </p:nvPr>
        </p:nvSpPr>
        <p:spPr/>
        <p:txBody>
          <a:bodyPr/>
          <a:lstStyle/>
          <a:p>
            <a:fld id="{56384E47-2E4F-FC4E-B865-0A02ED4D7B50}" type="datetime1">
              <a:rPr lang="en-IN" smtClean="0"/>
              <a:t>17/01/25</a:t>
            </a:fld>
            <a:endParaRPr lang="en-US"/>
          </a:p>
        </p:txBody>
      </p:sp>
      <p:sp>
        <p:nvSpPr>
          <p:cNvPr id="6" name="Slide Number Placeholder 5">
            <a:extLst>
              <a:ext uri="{FF2B5EF4-FFF2-40B4-BE49-F238E27FC236}">
                <a16:creationId xmlns:a16="http://schemas.microsoft.com/office/drawing/2014/main" id="{2572782A-074F-0555-EC1C-8B9123A6E2DA}"/>
              </a:ext>
            </a:extLst>
          </p:cNvPr>
          <p:cNvSpPr>
            <a:spLocks noGrp="1"/>
          </p:cNvSpPr>
          <p:nvPr>
            <p:ph type="sldNum" sz="quarter" idx="7"/>
          </p:nvPr>
        </p:nvSpPr>
        <p:spPr/>
        <p:txBody>
          <a:bodyPr/>
          <a:lstStyle/>
          <a:p>
            <a:pPr marL="25400">
              <a:lnSpc>
                <a:spcPts val="1650"/>
              </a:lnSpc>
            </a:pPr>
            <a:fld id="{81D60167-4931-47E6-BA6A-407CBD079E47}" type="slidenum">
              <a:rPr lang="en-IN" smtClean="0"/>
              <a:t>25</a:t>
            </a:fld>
            <a:endParaRPr lang="en-IN" dirty="0"/>
          </a:p>
        </p:txBody>
      </p:sp>
      <p:sp>
        <p:nvSpPr>
          <p:cNvPr id="8" name="TextBox 7">
            <a:extLst>
              <a:ext uri="{FF2B5EF4-FFF2-40B4-BE49-F238E27FC236}">
                <a16:creationId xmlns:a16="http://schemas.microsoft.com/office/drawing/2014/main" id="{65857C7C-D618-0DCF-3390-0ED979089F60}"/>
              </a:ext>
            </a:extLst>
          </p:cNvPr>
          <p:cNvSpPr txBox="1"/>
          <p:nvPr/>
        </p:nvSpPr>
        <p:spPr>
          <a:xfrm>
            <a:off x="381000" y="2479596"/>
            <a:ext cx="8305799" cy="4111062"/>
          </a:xfrm>
          <a:prstGeom prst="rect">
            <a:avLst/>
          </a:prstGeom>
          <a:noFill/>
        </p:spPr>
        <p:txBody>
          <a:bodyPr wrap="square">
            <a:spAutoFit/>
          </a:bodyPr>
          <a:lstStyle/>
          <a:p>
            <a:pPr marL="342900" indent="-342900" algn="l">
              <a:lnSpc>
                <a:spcPts val="2100"/>
              </a:lnSpc>
              <a:spcBef>
                <a:spcPts val="3525"/>
              </a:spcBef>
              <a:spcAft>
                <a:spcPts val="600"/>
              </a:spcAft>
              <a:buFont typeface="Wingdings" pitchFamily="2" charset="2"/>
              <a:buChar char="Ø"/>
            </a:pPr>
            <a:r>
              <a:rPr lang="en-IN" sz="2400" b="1" i="1" dirty="0">
                <a:solidFill>
                  <a:srgbClr val="C00000"/>
                </a:solidFill>
                <a:latin typeface="Times New Roman" panose="02020603050405020304" pitchFamily="18" charset="0"/>
                <a:cs typeface="Times New Roman" panose="02020603050405020304" pitchFamily="18" charset="0"/>
              </a:rPr>
              <a:t>Time and Scope: </a:t>
            </a:r>
            <a:r>
              <a:rPr lang="en-IN" sz="2400" dirty="0">
                <a:solidFill>
                  <a:srgbClr val="101423"/>
                </a:solidFill>
                <a:latin typeface="Times New Roman" panose="02020603050405020304" pitchFamily="18" charset="0"/>
                <a:cs typeface="Times New Roman" panose="02020603050405020304" pitchFamily="18" charset="0"/>
              </a:rPr>
              <a:t>You can reduce your project scope to also reduce your project duration if you’re running behind schedule. In the opposite case, you can increase the length of your project timeline in case the project stakeholders come up with extra project activities.</a:t>
            </a:r>
          </a:p>
          <a:p>
            <a:pPr marL="342900" indent="-342900" algn="l">
              <a:lnSpc>
                <a:spcPts val="2100"/>
              </a:lnSpc>
              <a:spcBef>
                <a:spcPts val="3525"/>
              </a:spcBef>
              <a:spcAft>
                <a:spcPts val="600"/>
              </a:spcAft>
              <a:buFont typeface="Wingdings" pitchFamily="2" charset="2"/>
              <a:buChar char="Ø"/>
            </a:pPr>
            <a:r>
              <a:rPr lang="en-IN" sz="2400" b="1" i="1" dirty="0">
                <a:solidFill>
                  <a:srgbClr val="C00000"/>
                </a:solidFill>
                <a:latin typeface="Times New Roman" panose="02020603050405020304" pitchFamily="18" charset="0"/>
                <a:cs typeface="Times New Roman" panose="02020603050405020304" pitchFamily="18" charset="0"/>
              </a:rPr>
              <a:t>Cost and Scope: </a:t>
            </a:r>
            <a:r>
              <a:rPr lang="en-IN" sz="2400" dirty="0">
                <a:solidFill>
                  <a:srgbClr val="101423"/>
                </a:solidFill>
                <a:latin typeface="Times New Roman" panose="02020603050405020304" pitchFamily="18" charset="0"/>
                <a:cs typeface="Times New Roman" panose="02020603050405020304" pitchFamily="18" charset="0"/>
              </a:rPr>
              <a:t>By reducing the project scope, you’ll need to </a:t>
            </a:r>
            <a:r>
              <a:rPr lang="en-IN" sz="2400" dirty="0">
                <a:solidFill>
                  <a:srgbClr val="101423"/>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execute fewer tasks</a:t>
            </a:r>
            <a:r>
              <a:rPr lang="en-IN" sz="2400" dirty="0">
                <a:solidFill>
                  <a:srgbClr val="101423"/>
                </a:solidFill>
                <a:latin typeface="Times New Roman" panose="02020603050405020304" pitchFamily="18" charset="0"/>
                <a:cs typeface="Times New Roman" panose="02020603050405020304" pitchFamily="18" charset="0"/>
              </a:rPr>
              <a:t>, which means lower costs. In the opposite case, a larger project scope means higher costs.</a:t>
            </a:r>
          </a:p>
          <a:p>
            <a:pPr marL="342900" indent="-342900" algn="l">
              <a:lnSpc>
                <a:spcPts val="2100"/>
              </a:lnSpc>
              <a:spcBef>
                <a:spcPts val="3525"/>
              </a:spcBef>
              <a:spcAft>
                <a:spcPts val="600"/>
              </a:spcAft>
              <a:buFont typeface="Wingdings" pitchFamily="2" charset="2"/>
              <a:buChar char="Ø"/>
            </a:pPr>
            <a:r>
              <a:rPr lang="en-IN" sz="2400" b="1" i="1" dirty="0">
                <a:solidFill>
                  <a:srgbClr val="C00000"/>
                </a:solidFill>
                <a:latin typeface="Times New Roman" panose="02020603050405020304" pitchFamily="18" charset="0"/>
                <a:cs typeface="Times New Roman" panose="02020603050405020304" pitchFamily="18" charset="0"/>
              </a:rPr>
              <a:t>Cost and Time: </a:t>
            </a:r>
            <a:r>
              <a:rPr lang="en-IN" sz="2400" dirty="0">
                <a:solidFill>
                  <a:srgbClr val="101423"/>
                </a:solidFill>
                <a:latin typeface="Times New Roman" panose="02020603050405020304" pitchFamily="18" charset="0"/>
                <a:cs typeface="Times New Roman" panose="02020603050405020304" pitchFamily="18" charset="0"/>
              </a:rPr>
              <a:t>In some projects, time and cost can be directly related. For example, the costs of renting equipment or </a:t>
            </a:r>
            <a:r>
              <a:rPr lang="en-IN" sz="2400" dirty="0" err="1">
                <a:solidFill>
                  <a:srgbClr val="101423"/>
                </a:solidFill>
                <a:latin typeface="Times New Roman" panose="02020603050405020304" pitchFamily="18" charset="0"/>
                <a:cs typeface="Times New Roman" panose="02020603050405020304" pitchFamily="18" charset="0"/>
              </a:rPr>
              <a:t>labor</a:t>
            </a:r>
            <a:r>
              <a:rPr lang="en-IN" sz="2400" dirty="0">
                <a:solidFill>
                  <a:srgbClr val="101423"/>
                </a:solidFill>
                <a:latin typeface="Times New Roman" panose="02020603050405020304" pitchFamily="18" charset="0"/>
                <a:cs typeface="Times New Roman" panose="02020603050405020304" pitchFamily="18" charset="0"/>
              </a:rPr>
              <a:t> are directly proportional to the time you need them for</a:t>
            </a:r>
            <a:r>
              <a:rPr lang="en-IN" b="0" i="0" u="none" strike="noStrike" dirty="0">
                <a:solidFill>
                  <a:srgbClr val="101423"/>
                </a:solidFill>
                <a:effectLst/>
                <a:latin typeface="Inter"/>
              </a:rPr>
              <a:t>.</a:t>
            </a:r>
          </a:p>
        </p:txBody>
      </p:sp>
    </p:spTree>
    <p:extLst>
      <p:ext uri="{BB962C8B-B14F-4D97-AF65-F5344CB8AC3E}">
        <p14:creationId xmlns:p14="http://schemas.microsoft.com/office/powerpoint/2010/main" val="36095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7ED94-BD49-8E92-995F-2924C1B7323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3FACD61-B245-C09A-6AB8-58CF5C25AF9E}"/>
              </a:ext>
            </a:extLst>
          </p:cNvPr>
          <p:cNvSpPr>
            <a:spLocks noGrp="1"/>
          </p:cNvSpPr>
          <p:nvPr>
            <p:ph type="body" idx="1"/>
          </p:nvPr>
        </p:nvSpPr>
        <p:spPr>
          <a:xfrm>
            <a:off x="535431" y="1633726"/>
            <a:ext cx="8073136" cy="2585323"/>
          </a:xfrm>
        </p:spPr>
        <p:txBody>
          <a:bodyPr/>
          <a:lstStyle/>
          <a:p>
            <a:r>
              <a:rPr lang="en-IN" sz="2400" kern="1200" dirty="0">
                <a:solidFill>
                  <a:srgbClr val="101423"/>
                </a:solidFill>
                <a:latin typeface="Times New Roman" panose="02020603050405020304" pitchFamily="18" charset="0"/>
                <a:cs typeface="Times New Roman" panose="02020603050405020304" pitchFamily="18" charset="0"/>
              </a:rPr>
              <a:t>Other trade-offs that can occur in a project, can be</a:t>
            </a:r>
          </a:p>
          <a:p>
            <a:pPr marL="342900" indent="-342900">
              <a:buFont typeface="Wingdings" pitchFamily="2" charset="2"/>
              <a:buChar char="Ø"/>
            </a:pPr>
            <a:r>
              <a:rPr lang="en-IN" sz="2400" kern="1200" dirty="0">
                <a:solidFill>
                  <a:srgbClr val="101423"/>
                </a:solidFill>
                <a:latin typeface="Times New Roman" panose="02020603050405020304" pitchFamily="18" charset="0"/>
                <a:cs typeface="Times New Roman" panose="02020603050405020304" pitchFamily="18" charset="0"/>
              </a:rPr>
              <a:t>Quality</a:t>
            </a:r>
          </a:p>
          <a:p>
            <a:pPr marL="342900" indent="-342900">
              <a:buFont typeface="Wingdings" pitchFamily="2" charset="2"/>
              <a:buChar char="Ø"/>
            </a:pPr>
            <a:r>
              <a:rPr lang="en-IN" sz="2400" kern="1200" dirty="0">
                <a:solidFill>
                  <a:srgbClr val="101423"/>
                </a:solidFill>
                <a:latin typeface="Times New Roman" panose="02020603050405020304" pitchFamily="18" charset="0"/>
                <a:cs typeface="Times New Roman" panose="02020603050405020304" pitchFamily="18" charset="0"/>
              </a:rPr>
              <a:t>risk </a:t>
            </a:r>
          </a:p>
          <a:p>
            <a:pPr marL="342900" indent="-342900">
              <a:buFont typeface="Wingdings" pitchFamily="2" charset="2"/>
              <a:buChar char="Ø"/>
            </a:pPr>
            <a:r>
              <a:rPr lang="en-IN" sz="2400" kern="1200" dirty="0">
                <a:solidFill>
                  <a:srgbClr val="101423"/>
                </a:solidFill>
                <a:latin typeface="Times New Roman" panose="02020603050405020304" pitchFamily="18" charset="0"/>
                <a:cs typeface="Times New Roman" panose="02020603050405020304" pitchFamily="18" charset="0"/>
              </a:rPr>
              <a:t>benefit. </a:t>
            </a:r>
          </a:p>
          <a:p>
            <a:endParaRPr lang="en-IN" sz="2400" kern="1200" dirty="0">
              <a:solidFill>
                <a:srgbClr val="101423"/>
              </a:solidFill>
              <a:latin typeface="Times New Roman" panose="02020603050405020304" pitchFamily="18" charset="0"/>
              <a:cs typeface="Times New Roman" panose="02020603050405020304" pitchFamily="18" charset="0"/>
            </a:endParaRPr>
          </a:p>
          <a:p>
            <a:r>
              <a:rPr lang="en-IN" sz="2400" kern="1200" dirty="0">
                <a:solidFill>
                  <a:srgbClr val="101423"/>
                </a:solidFill>
                <a:latin typeface="Times New Roman" panose="02020603050405020304" pitchFamily="18" charset="0"/>
                <a:cs typeface="Times New Roman" panose="02020603050405020304" pitchFamily="18" charset="0"/>
              </a:rPr>
              <a:t>Project managers don’t usually make these decisions alone, but rather rely on their </a:t>
            </a:r>
            <a:r>
              <a:rPr lang="en-IN" sz="2400" b="1" i="1" kern="1200" dirty="0">
                <a:solidFill>
                  <a:srgbClr val="C0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project management office (PMO)</a:t>
            </a:r>
            <a:r>
              <a:rPr lang="en-IN" sz="2400" b="1" i="1" kern="1200" dirty="0">
                <a:solidFill>
                  <a:srgbClr val="C00000"/>
                </a:solidFill>
                <a:latin typeface="Times New Roman" panose="02020603050405020304" pitchFamily="18" charset="0"/>
                <a:cs typeface="Times New Roman" panose="02020603050405020304" pitchFamily="18" charset="0"/>
              </a:rPr>
              <a:t> </a:t>
            </a:r>
            <a:r>
              <a:rPr lang="en-IN" sz="2400" kern="1200" dirty="0">
                <a:solidFill>
                  <a:srgbClr val="101423"/>
                </a:solidFill>
                <a:latin typeface="Times New Roman" panose="02020603050405020304" pitchFamily="18" charset="0"/>
                <a:cs typeface="Times New Roman" panose="02020603050405020304" pitchFamily="18" charset="0"/>
              </a:rPr>
              <a:t>team.</a:t>
            </a:r>
            <a:endParaRPr lang="en-US" sz="2400" kern="1200" dirty="0">
              <a:solidFill>
                <a:srgbClr val="101423"/>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CEE42A0-E4D8-7CE6-FBA3-80F64C18CA1F}"/>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5DEAC759-165E-3561-CE51-55B0669B83B7}"/>
              </a:ext>
            </a:extLst>
          </p:cNvPr>
          <p:cNvSpPr>
            <a:spLocks noGrp="1"/>
          </p:cNvSpPr>
          <p:nvPr>
            <p:ph type="dt" sz="half" idx="6"/>
          </p:nvPr>
        </p:nvSpPr>
        <p:spPr>
          <a:xfrm>
            <a:off x="1371600" y="6409716"/>
            <a:ext cx="1188720" cy="311124"/>
          </a:xfrm>
        </p:spPr>
        <p:txBody>
          <a:bodyPr/>
          <a:lstStyle/>
          <a:p>
            <a:fld id="{56384E47-2E4F-FC4E-B865-0A02ED4D7B50}" type="datetime1">
              <a:rPr lang="en-IN" smtClean="0"/>
              <a:t>17/01/25</a:t>
            </a:fld>
            <a:endParaRPr lang="en-US" dirty="0"/>
          </a:p>
        </p:txBody>
      </p:sp>
      <p:sp>
        <p:nvSpPr>
          <p:cNvPr id="6" name="Slide Number Placeholder 5">
            <a:extLst>
              <a:ext uri="{FF2B5EF4-FFF2-40B4-BE49-F238E27FC236}">
                <a16:creationId xmlns:a16="http://schemas.microsoft.com/office/drawing/2014/main" id="{DC4BED13-74F7-BD98-FDB7-73F8940558A6}"/>
              </a:ext>
            </a:extLst>
          </p:cNvPr>
          <p:cNvSpPr>
            <a:spLocks noGrp="1"/>
          </p:cNvSpPr>
          <p:nvPr>
            <p:ph type="sldNum" sz="quarter" idx="7"/>
          </p:nvPr>
        </p:nvSpPr>
        <p:spPr/>
        <p:txBody>
          <a:bodyPr/>
          <a:lstStyle/>
          <a:p>
            <a:pPr marL="25400">
              <a:lnSpc>
                <a:spcPts val="1650"/>
              </a:lnSpc>
            </a:pPr>
            <a:fld id="{81D60167-4931-47E6-BA6A-407CBD079E47}" type="slidenum">
              <a:rPr lang="en-IN" smtClean="0"/>
              <a:t>26</a:t>
            </a:fld>
            <a:endParaRPr lang="en-IN" dirty="0"/>
          </a:p>
        </p:txBody>
      </p:sp>
    </p:spTree>
    <p:extLst>
      <p:ext uri="{BB962C8B-B14F-4D97-AF65-F5344CB8AC3E}">
        <p14:creationId xmlns:p14="http://schemas.microsoft.com/office/powerpoint/2010/main" val="601922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441D-EA71-1FDC-A1A7-4A8CED254F6A}"/>
              </a:ext>
            </a:extLst>
          </p:cNvPr>
          <p:cNvSpPr>
            <a:spLocks noGrp="1"/>
          </p:cNvSpPr>
          <p:nvPr>
            <p:ph type="title"/>
          </p:nvPr>
        </p:nvSpPr>
        <p:spPr>
          <a:xfrm>
            <a:off x="534860" y="609600"/>
            <a:ext cx="7439903" cy="457200"/>
          </a:xfrm>
        </p:spPr>
        <p:txBody>
          <a:bodyPr/>
          <a:lstStyle/>
          <a:p>
            <a:r>
              <a:rPr lang="en-US" dirty="0"/>
              <a:t>Project Life Cycle</a:t>
            </a:r>
          </a:p>
        </p:txBody>
      </p:sp>
      <p:sp>
        <p:nvSpPr>
          <p:cNvPr id="3" name="Text Placeholder 2">
            <a:extLst>
              <a:ext uri="{FF2B5EF4-FFF2-40B4-BE49-F238E27FC236}">
                <a16:creationId xmlns:a16="http://schemas.microsoft.com/office/drawing/2014/main" id="{3444FF5B-AC72-8D37-6DB3-62E03467DE4C}"/>
              </a:ext>
            </a:extLst>
          </p:cNvPr>
          <p:cNvSpPr>
            <a:spLocks noGrp="1"/>
          </p:cNvSpPr>
          <p:nvPr>
            <p:ph type="body" idx="1"/>
          </p:nvPr>
        </p:nvSpPr>
        <p:spPr>
          <a:xfrm>
            <a:off x="304800" y="1447800"/>
            <a:ext cx="8505600" cy="861774"/>
          </a:xfrm>
        </p:spPr>
        <p:txBody>
          <a:bodyPr/>
          <a:lstStyle/>
          <a:p>
            <a:r>
              <a:rPr lang="en-IN" sz="2800" dirty="0">
                <a:solidFill>
                  <a:srgbClr val="192647"/>
                </a:solidFill>
                <a:latin typeface="Times New Roman" panose="02020603050405020304" pitchFamily="18" charset="0"/>
                <a:cs typeface="Times New Roman" panose="02020603050405020304" pitchFamily="18" charset="0"/>
              </a:rPr>
              <a:t>A</a:t>
            </a:r>
            <a:r>
              <a:rPr lang="en-IN" sz="2800" b="0" i="0" u="none" strike="noStrike" dirty="0">
                <a:solidFill>
                  <a:srgbClr val="192647"/>
                </a:solidFill>
                <a:effectLst/>
                <a:latin typeface="Times New Roman" panose="02020603050405020304" pitchFamily="18" charset="0"/>
                <a:cs typeface="Times New Roman" panose="02020603050405020304" pitchFamily="18" charset="0"/>
              </a:rPr>
              <a:t> project life cycle is the series of phases that a project passes through from start to completion</a:t>
            </a:r>
            <a:r>
              <a:rPr lang="en-IN" b="0" i="0" u="none" strike="noStrike" dirty="0">
                <a:solidFill>
                  <a:srgbClr val="192647"/>
                </a:solidFill>
                <a:effectLst/>
                <a:latin typeface="Runda-Normal"/>
              </a:rPr>
              <a:t>.</a:t>
            </a:r>
            <a:endParaRPr lang="en-US" dirty="0"/>
          </a:p>
        </p:txBody>
      </p:sp>
      <p:sp>
        <p:nvSpPr>
          <p:cNvPr id="4" name="Footer Placeholder 3">
            <a:extLst>
              <a:ext uri="{FF2B5EF4-FFF2-40B4-BE49-F238E27FC236}">
                <a16:creationId xmlns:a16="http://schemas.microsoft.com/office/drawing/2014/main" id="{52C139BB-C62B-6AB1-00B8-80EC60828445}"/>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E65877EB-857E-5D46-6EAD-E6C7DA610FD3}"/>
              </a:ext>
            </a:extLst>
          </p:cNvPr>
          <p:cNvSpPr>
            <a:spLocks noGrp="1"/>
          </p:cNvSpPr>
          <p:nvPr>
            <p:ph type="dt" sz="half" idx="6"/>
          </p:nvPr>
        </p:nvSpPr>
        <p:spPr>
          <a:xfrm>
            <a:off x="1169234" y="6409716"/>
            <a:ext cx="1391085" cy="311124"/>
          </a:xfrm>
        </p:spPr>
        <p:txBody>
          <a:bodyPr/>
          <a:lstStyle/>
          <a:p>
            <a:fld id="{56384E47-2E4F-FC4E-B865-0A02ED4D7B50}" type="datetime1">
              <a:rPr lang="en-IN" smtClean="0"/>
              <a:t>17/01/25</a:t>
            </a:fld>
            <a:endParaRPr lang="en-US" dirty="0"/>
          </a:p>
        </p:txBody>
      </p:sp>
      <p:sp>
        <p:nvSpPr>
          <p:cNvPr id="6" name="Slide Number Placeholder 5">
            <a:extLst>
              <a:ext uri="{FF2B5EF4-FFF2-40B4-BE49-F238E27FC236}">
                <a16:creationId xmlns:a16="http://schemas.microsoft.com/office/drawing/2014/main" id="{11FCF1F0-93B5-CAE2-D7D5-A8D20C06081D}"/>
              </a:ext>
            </a:extLst>
          </p:cNvPr>
          <p:cNvSpPr>
            <a:spLocks noGrp="1"/>
          </p:cNvSpPr>
          <p:nvPr>
            <p:ph type="sldNum" sz="quarter" idx="7"/>
          </p:nvPr>
        </p:nvSpPr>
        <p:spPr/>
        <p:txBody>
          <a:bodyPr/>
          <a:lstStyle/>
          <a:p>
            <a:pPr marL="25400">
              <a:lnSpc>
                <a:spcPts val="1650"/>
              </a:lnSpc>
            </a:pPr>
            <a:fld id="{81D60167-4931-47E6-BA6A-407CBD079E47}" type="slidenum">
              <a:rPr lang="en-IN" smtClean="0"/>
              <a:t>27</a:t>
            </a:fld>
            <a:endParaRPr lang="en-IN" dirty="0"/>
          </a:p>
        </p:txBody>
      </p:sp>
      <p:pic>
        <p:nvPicPr>
          <p:cNvPr id="7" name="Picture 2" descr="what is project life cycle">
            <a:extLst>
              <a:ext uri="{FF2B5EF4-FFF2-40B4-BE49-F238E27FC236}">
                <a16:creationId xmlns:a16="http://schemas.microsoft.com/office/drawing/2014/main" id="{ADE0BAB4-C50A-D022-7513-5BABA64B7C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29" t="10959" r="19374" b="9132"/>
          <a:stretch/>
        </p:blipFill>
        <p:spPr bwMode="auto">
          <a:xfrm>
            <a:off x="4515322" y="2382798"/>
            <a:ext cx="4295077" cy="30274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208703-BC97-F3F3-EB69-5DBA0E1AD39F}"/>
              </a:ext>
            </a:extLst>
          </p:cNvPr>
          <p:cNvSpPr txBox="1"/>
          <p:nvPr/>
        </p:nvSpPr>
        <p:spPr>
          <a:xfrm>
            <a:off x="152401" y="2625191"/>
            <a:ext cx="4419600" cy="2677656"/>
          </a:xfrm>
          <a:prstGeom prst="rect">
            <a:avLst/>
          </a:prstGeom>
          <a:noFill/>
        </p:spPr>
        <p:txBody>
          <a:bodyPr wrap="square" rtlCol="0">
            <a:spAutoFit/>
          </a:bodyPr>
          <a:lstStyle/>
          <a:p>
            <a:pPr algn="just" fontAlgn="base">
              <a:lnSpc>
                <a:spcPts val="1950"/>
              </a:lnSpc>
            </a:pPr>
            <a:r>
              <a:rPr lang="en-IN" sz="2400" dirty="0">
                <a:solidFill>
                  <a:srgbClr val="C00000"/>
                </a:solidFill>
                <a:latin typeface="Times New Roman" panose="02020603050405020304" pitchFamily="18" charset="0"/>
                <a:cs typeface="Times New Roman" panose="02020603050405020304" pitchFamily="18" charset="0"/>
              </a:rPr>
              <a:t>One of the benefits of a project management life cycle is its role as a guide. The phases make the process straightforward for the project manager and project team.</a:t>
            </a:r>
          </a:p>
          <a:p>
            <a:pPr algn="just" fontAlgn="base">
              <a:lnSpc>
                <a:spcPts val="1950"/>
              </a:lnSpc>
              <a:spcBef>
                <a:spcPts val="1950"/>
              </a:spcBef>
            </a:pPr>
            <a:r>
              <a:rPr lang="en-IN" sz="2400" dirty="0">
                <a:solidFill>
                  <a:srgbClr val="C00000"/>
                </a:solidFill>
                <a:latin typeface="Times New Roman" panose="02020603050405020304" pitchFamily="18" charset="0"/>
                <a:cs typeface="Times New Roman" panose="02020603050405020304" pitchFamily="18" charset="0"/>
              </a:rPr>
              <a:t>This way, they always know the next step and how to move projects from initiation to closure</a:t>
            </a:r>
            <a:r>
              <a:rPr lang="en-IN" sz="2400" dirty="0">
                <a:solidFill>
                  <a:srgbClr val="192647"/>
                </a:solidFill>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734972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CF13-20F8-B313-958A-29DE327F5ABB}"/>
              </a:ext>
            </a:extLst>
          </p:cNvPr>
          <p:cNvSpPr>
            <a:spLocks noGrp="1"/>
          </p:cNvSpPr>
          <p:nvPr>
            <p:ph type="title"/>
          </p:nvPr>
        </p:nvSpPr>
        <p:spPr>
          <a:xfrm>
            <a:off x="534860" y="457200"/>
            <a:ext cx="7439903" cy="457200"/>
          </a:xfrm>
        </p:spPr>
        <p:txBody>
          <a:bodyPr/>
          <a:lstStyle/>
          <a:p>
            <a:r>
              <a:rPr lang="en-US" dirty="0"/>
              <a:t>Project Life Cycle</a:t>
            </a:r>
          </a:p>
        </p:txBody>
      </p:sp>
      <p:sp>
        <p:nvSpPr>
          <p:cNvPr id="4" name="Footer Placeholder 3">
            <a:extLst>
              <a:ext uri="{FF2B5EF4-FFF2-40B4-BE49-F238E27FC236}">
                <a16:creationId xmlns:a16="http://schemas.microsoft.com/office/drawing/2014/main" id="{E5061F3E-729A-2B6C-E8DE-8FE3D2D75256}"/>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C5EAF0A2-6CEF-3AA3-78C0-33E673388798}"/>
              </a:ext>
            </a:extLst>
          </p:cNvPr>
          <p:cNvSpPr>
            <a:spLocks noGrp="1"/>
          </p:cNvSpPr>
          <p:nvPr>
            <p:ph type="dt" sz="half" idx="6"/>
          </p:nvPr>
        </p:nvSpPr>
        <p:spPr>
          <a:xfrm>
            <a:off x="1169234" y="6377940"/>
            <a:ext cx="1391085" cy="341884"/>
          </a:xfrm>
        </p:spPr>
        <p:txBody>
          <a:bodyPr/>
          <a:lstStyle/>
          <a:p>
            <a:fld id="{56384E47-2E4F-FC4E-B865-0A02ED4D7B50}" type="datetime1">
              <a:rPr lang="en-IN" smtClean="0"/>
              <a:t>17/01/25</a:t>
            </a:fld>
            <a:endParaRPr lang="en-US" dirty="0"/>
          </a:p>
        </p:txBody>
      </p:sp>
      <p:sp>
        <p:nvSpPr>
          <p:cNvPr id="6" name="Slide Number Placeholder 5">
            <a:extLst>
              <a:ext uri="{FF2B5EF4-FFF2-40B4-BE49-F238E27FC236}">
                <a16:creationId xmlns:a16="http://schemas.microsoft.com/office/drawing/2014/main" id="{B3DB38E2-DECF-48E9-8B6A-6753517E34DE}"/>
              </a:ext>
            </a:extLst>
          </p:cNvPr>
          <p:cNvSpPr>
            <a:spLocks noGrp="1"/>
          </p:cNvSpPr>
          <p:nvPr>
            <p:ph type="sldNum" sz="quarter" idx="7"/>
          </p:nvPr>
        </p:nvSpPr>
        <p:spPr/>
        <p:txBody>
          <a:bodyPr/>
          <a:lstStyle/>
          <a:p>
            <a:pPr marL="25400">
              <a:lnSpc>
                <a:spcPts val="1650"/>
              </a:lnSpc>
            </a:pPr>
            <a:fld id="{81D60167-4931-47E6-BA6A-407CBD079E47}" type="slidenum">
              <a:rPr lang="en-IN" smtClean="0"/>
              <a:t>28</a:t>
            </a:fld>
            <a:endParaRPr lang="en-IN" dirty="0"/>
          </a:p>
        </p:txBody>
      </p:sp>
      <p:pic>
        <p:nvPicPr>
          <p:cNvPr id="3074" name="Picture 2">
            <a:extLst>
              <a:ext uri="{FF2B5EF4-FFF2-40B4-BE49-F238E27FC236}">
                <a16:creationId xmlns:a16="http://schemas.microsoft.com/office/drawing/2014/main" id="{6F3BBB2C-1C5A-A2B7-3E0E-4B535AA6F8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87" r="12787" b="8942"/>
          <a:stretch/>
        </p:blipFill>
        <p:spPr bwMode="auto">
          <a:xfrm>
            <a:off x="854109" y="1380336"/>
            <a:ext cx="7148136" cy="4686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828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A8A9FB-0165-F329-69B7-EAEBB35B5C3B}"/>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00F162CF-B9A2-7CD0-7E52-A1C2D87DC877}"/>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B834D5DC-B120-B648-C23E-C7251246D0EF}"/>
              </a:ext>
            </a:extLst>
          </p:cNvPr>
          <p:cNvSpPr>
            <a:spLocks noGrp="1"/>
          </p:cNvSpPr>
          <p:nvPr>
            <p:ph type="dt" sz="half" idx="6"/>
          </p:nvPr>
        </p:nvSpPr>
        <p:spPr/>
        <p:txBody>
          <a:bodyPr/>
          <a:lstStyle/>
          <a:p>
            <a:fld id="{56384E47-2E4F-FC4E-B865-0A02ED4D7B50}" type="datetime1">
              <a:rPr lang="en-IN" smtClean="0"/>
              <a:t>17/01/25</a:t>
            </a:fld>
            <a:endParaRPr lang="en-US"/>
          </a:p>
        </p:txBody>
      </p:sp>
      <p:sp>
        <p:nvSpPr>
          <p:cNvPr id="6" name="Slide Number Placeholder 5">
            <a:extLst>
              <a:ext uri="{FF2B5EF4-FFF2-40B4-BE49-F238E27FC236}">
                <a16:creationId xmlns:a16="http://schemas.microsoft.com/office/drawing/2014/main" id="{71D94CD2-1AB1-A7E5-817D-E7B1D58749BD}"/>
              </a:ext>
            </a:extLst>
          </p:cNvPr>
          <p:cNvSpPr>
            <a:spLocks noGrp="1"/>
          </p:cNvSpPr>
          <p:nvPr>
            <p:ph type="sldNum" sz="quarter" idx="7"/>
          </p:nvPr>
        </p:nvSpPr>
        <p:spPr/>
        <p:txBody>
          <a:bodyPr/>
          <a:lstStyle/>
          <a:p>
            <a:pPr marL="25400">
              <a:lnSpc>
                <a:spcPts val="1650"/>
              </a:lnSpc>
            </a:pPr>
            <a:fld id="{81D60167-4931-47E6-BA6A-407CBD079E47}" type="slidenum">
              <a:rPr lang="en-IN" smtClean="0"/>
              <a:t>29</a:t>
            </a:fld>
            <a:endParaRPr lang="en-IN" dirty="0"/>
          </a:p>
        </p:txBody>
      </p:sp>
      <p:pic>
        <p:nvPicPr>
          <p:cNvPr id="2050" name="Picture 2">
            <a:extLst>
              <a:ext uri="{FF2B5EF4-FFF2-40B4-BE49-F238E27FC236}">
                <a16:creationId xmlns:a16="http://schemas.microsoft.com/office/drawing/2014/main" id="{D2AC5B8A-8E8B-C9A4-33D5-ACBDBF7B7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6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D11D70-90AA-90E2-D557-5F1E0E5DD5C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BD9A43A-8E2E-EB63-7974-2A72583B6F4B}"/>
              </a:ext>
            </a:extLst>
          </p:cNvPr>
          <p:cNvSpPr/>
          <p:nvPr/>
        </p:nvSpPr>
        <p:spPr>
          <a:xfrm>
            <a:off x="0" y="0"/>
            <a:ext cx="9143999" cy="6857999"/>
          </a:xfrm>
          <a:prstGeom prst="rect">
            <a:avLst/>
          </a:prstGeom>
          <a:blipFill>
            <a:blip r:embed="rId2" cstate="print"/>
            <a:stretch>
              <a:fillRect/>
            </a:stretch>
          </a:blipFill>
        </p:spPr>
        <p:txBody>
          <a:bodyPr wrap="square" lIns="0" tIns="0" rIns="0" bIns="0" rtlCol="0"/>
          <a:lstStyle/>
          <a:p>
            <a:endParaRPr/>
          </a:p>
        </p:txBody>
      </p:sp>
      <p:sp>
        <p:nvSpPr>
          <p:cNvPr id="3" name="object 3">
            <a:extLst>
              <a:ext uri="{FF2B5EF4-FFF2-40B4-BE49-F238E27FC236}">
                <a16:creationId xmlns:a16="http://schemas.microsoft.com/office/drawing/2014/main" id="{A0DD1040-7D34-2740-AA01-C321870403AC}"/>
              </a:ext>
            </a:extLst>
          </p:cNvPr>
          <p:cNvSpPr/>
          <p:nvPr/>
        </p:nvSpPr>
        <p:spPr>
          <a:xfrm>
            <a:off x="398525" y="1126997"/>
            <a:ext cx="8352790" cy="0"/>
          </a:xfrm>
          <a:custGeom>
            <a:avLst/>
            <a:gdLst/>
            <a:ahLst/>
            <a:cxnLst/>
            <a:rect l="l" t="t" r="r" b="b"/>
            <a:pathLst>
              <a:path w="8352790">
                <a:moveTo>
                  <a:pt x="0" y="0"/>
                </a:moveTo>
                <a:lnTo>
                  <a:pt x="8352663" y="0"/>
                </a:lnTo>
              </a:path>
            </a:pathLst>
          </a:custGeom>
          <a:ln w="10668">
            <a:solidFill>
              <a:srgbClr val="3C3C3C"/>
            </a:solidFill>
          </a:ln>
        </p:spPr>
        <p:txBody>
          <a:bodyPr wrap="square" lIns="0" tIns="0" rIns="0" bIns="0" rtlCol="0"/>
          <a:lstStyle/>
          <a:p>
            <a:endParaRPr/>
          </a:p>
        </p:txBody>
      </p:sp>
      <p:sp>
        <p:nvSpPr>
          <p:cNvPr id="4" name="object 4">
            <a:extLst>
              <a:ext uri="{FF2B5EF4-FFF2-40B4-BE49-F238E27FC236}">
                <a16:creationId xmlns:a16="http://schemas.microsoft.com/office/drawing/2014/main" id="{2FF67FBF-4E4E-B979-5FB6-2B7F16015297}"/>
              </a:ext>
            </a:extLst>
          </p:cNvPr>
          <p:cNvSpPr txBox="1">
            <a:spLocks noGrp="1"/>
          </p:cNvSpPr>
          <p:nvPr>
            <p:ph type="title"/>
          </p:nvPr>
        </p:nvSpPr>
        <p:spPr>
          <a:xfrm>
            <a:off x="534922" y="566418"/>
            <a:ext cx="1126490" cy="321945"/>
          </a:xfrm>
          <a:prstGeom prst="rect">
            <a:avLst/>
          </a:prstGeom>
        </p:spPr>
        <p:txBody>
          <a:bodyPr vert="horz" wrap="square" lIns="0" tIns="0" rIns="0" bIns="0" rtlCol="0">
            <a:spAutoFit/>
          </a:bodyPr>
          <a:lstStyle/>
          <a:p>
            <a:pPr marL="12700">
              <a:lnSpc>
                <a:spcPct val="100000"/>
              </a:lnSpc>
            </a:pPr>
            <a:r>
              <a:rPr dirty="0">
                <a:solidFill>
                  <a:srgbClr val="FFFFFF"/>
                </a:solidFill>
                <a:latin typeface="Times New Roman"/>
                <a:cs typeface="Times New Roman"/>
              </a:rPr>
              <a:t>Unit </a:t>
            </a:r>
            <a:r>
              <a:rPr spc="5" dirty="0">
                <a:solidFill>
                  <a:srgbClr val="FFFFFF"/>
                </a:solidFill>
                <a:latin typeface="Times New Roman"/>
                <a:cs typeface="Times New Roman"/>
              </a:rPr>
              <a:t>No:</a:t>
            </a:r>
            <a:r>
              <a:rPr spc="-350" dirty="0">
                <a:solidFill>
                  <a:srgbClr val="FFFFFF"/>
                </a:solidFill>
                <a:latin typeface="Times New Roman"/>
                <a:cs typeface="Times New Roman"/>
              </a:rPr>
              <a:t> </a:t>
            </a:r>
            <a:r>
              <a:rPr dirty="0">
                <a:solidFill>
                  <a:srgbClr val="FFFFFF"/>
                </a:solidFill>
                <a:latin typeface="Times New Roman"/>
                <a:cs typeface="Times New Roman"/>
              </a:rPr>
              <a:t>1</a:t>
            </a:r>
          </a:p>
        </p:txBody>
      </p:sp>
      <p:sp>
        <p:nvSpPr>
          <p:cNvPr id="5" name="object 5">
            <a:extLst>
              <a:ext uri="{FF2B5EF4-FFF2-40B4-BE49-F238E27FC236}">
                <a16:creationId xmlns:a16="http://schemas.microsoft.com/office/drawing/2014/main" id="{86766884-DDDA-2B8B-81A8-65DB67F7B331}"/>
              </a:ext>
            </a:extLst>
          </p:cNvPr>
          <p:cNvSpPr txBox="1"/>
          <p:nvPr/>
        </p:nvSpPr>
        <p:spPr>
          <a:xfrm>
            <a:off x="2363817" y="566418"/>
            <a:ext cx="5941983" cy="615553"/>
          </a:xfrm>
          <a:prstGeom prst="rect">
            <a:avLst/>
          </a:prstGeom>
        </p:spPr>
        <p:txBody>
          <a:bodyPr vert="horz" wrap="square" lIns="0" tIns="0" rIns="0" bIns="0" rtlCol="0">
            <a:spAutoFit/>
          </a:bodyPr>
          <a:lstStyle/>
          <a:p>
            <a:pPr marL="12700"/>
            <a:r>
              <a:rPr lang="en-IN" sz="2000" b="1" spc="-5" dirty="0">
                <a:solidFill>
                  <a:srgbClr val="FFFFFF"/>
                </a:solidFill>
                <a:latin typeface="Arial"/>
                <a:cs typeface="Arial"/>
              </a:rPr>
              <a:t>Project Management Fundamentals</a:t>
            </a:r>
            <a:endParaRPr lang="en-IN" sz="2000" dirty="0">
              <a:solidFill>
                <a:srgbClr val="000000"/>
              </a:solidFill>
              <a:effectLst/>
              <a:latin typeface="Times New Roman" panose="02020603050405020304" pitchFamily="18" charset="0"/>
            </a:endParaRPr>
          </a:p>
          <a:p>
            <a:pPr marL="12700">
              <a:lnSpc>
                <a:spcPct val="100000"/>
              </a:lnSpc>
            </a:pPr>
            <a:endParaRPr sz="2000" dirty="0">
              <a:latin typeface="Times New Roman"/>
              <a:cs typeface="Times New Roman"/>
            </a:endParaRPr>
          </a:p>
        </p:txBody>
      </p:sp>
      <p:sp>
        <p:nvSpPr>
          <p:cNvPr id="6" name="object 6">
            <a:extLst>
              <a:ext uri="{FF2B5EF4-FFF2-40B4-BE49-F238E27FC236}">
                <a16:creationId xmlns:a16="http://schemas.microsoft.com/office/drawing/2014/main" id="{3389D65A-7FBD-8B96-6B79-5CB75A89B08D}"/>
              </a:ext>
            </a:extLst>
          </p:cNvPr>
          <p:cNvSpPr txBox="1"/>
          <p:nvPr/>
        </p:nvSpPr>
        <p:spPr>
          <a:xfrm>
            <a:off x="523743" y="2015360"/>
            <a:ext cx="8352789" cy="2954655"/>
          </a:xfrm>
          <a:prstGeom prst="rect">
            <a:avLst/>
          </a:prstGeom>
        </p:spPr>
        <p:txBody>
          <a:bodyPr vert="horz" wrap="square" lIns="0" tIns="0" rIns="0" bIns="0" rtlCol="0">
            <a:spAutoFit/>
          </a:bodyPr>
          <a:lstStyle/>
          <a:p>
            <a:pPr marL="12700" marR="5080" algn="ctr">
              <a:lnSpc>
                <a:spcPct val="100000"/>
              </a:lnSpc>
              <a:spcBef>
                <a:spcPts val="2815"/>
              </a:spcBef>
              <a:tabLst>
                <a:tab pos="2754630" algn="l"/>
              </a:tabLst>
            </a:pPr>
            <a:r>
              <a:rPr sz="4800" b="1" spc="-35" dirty="0">
                <a:solidFill>
                  <a:srgbClr val="FFFFFF"/>
                </a:solidFill>
                <a:latin typeface="Times New Roman"/>
                <a:cs typeface="Times New Roman"/>
              </a:rPr>
              <a:t>Lecture </a:t>
            </a:r>
            <a:r>
              <a:rPr sz="4800" b="1" spc="-5" dirty="0">
                <a:solidFill>
                  <a:srgbClr val="FFFFFF"/>
                </a:solidFill>
                <a:latin typeface="Times New Roman"/>
                <a:cs typeface="Times New Roman"/>
              </a:rPr>
              <a:t>No: </a:t>
            </a:r>
            <a:r>
              <a:rPr sz="4800" b="1" dirty="0">
                <a:solidFill>
                  <a:srgbClr val="FFFFFF"/>
                </a:solidFill>
                <a:latin typeface="Times New Roman"/>
                <a:cs typeface="Times New Roman"/>
              </a:rPr>
              <a:t>1 </a:t>
            </a:r>
            <a:endParaRPr lang="en-US" sz="4800" b="1" spc="-15" dirty="0">
              <a:solidFill>
                <a:srgbClr val="FFFFFF"/>
              </a:solidFill>
              <a:latin typeface="Times New Roman"/>
              <a:cs typeface="Times New Roman"/>
            </a:endParaRPr>
          </a:p>
          <a:p>
            <a:pPr marL="685800" indent="-685800">
              <a:buFont typeface="Wingdings" pitchFamily="2" charset="2"/>
              <a:buChar char="Ø"/>
            </a:pPr>
            <a:r>
              <a:rPr lang="en-IN" sz="4800" b="1" spc="-35" dirty="0">
                <a:solidFill>
                  <a:srgbClr val="FFFFFF"/>
                </a:solidFill>
                <a:latin typeface="Times New Roman"/>
                <a:cs typeface="Times New Roman"/>
              </a:rPr>
              <a:t>Definition of project  </a:t>
            </a:r>
          </a:p>
          <a:p>
            <a:pPr marL="685800" indent="-685800">
              <a:buFont typeface="Wingdings" pitchFamily="2" charset="2"/>
              <a:buChar char="Ø"/>
            </a:pPr>
            <a:r>
              <a:rPr lang="en-IN" sz="4800" b="1" spc="-35" dirty="0">
                <a:solidFill>
                  <a:srgbClr val="FFFFFF"/>
                </a:solidFill>
                <a:latin typeface="Times New Roman"/>
                <a:cs typeface="Times New Roman"/>
              </a:rPr>
              <a:t>Necessity of project management</a:t>
            </a:r>
          </a:p>
        </p:txBody>
      </p:sp>
      <p:sp>
        <p:nvSpPr>
          <p:cNvPr id="7" name="Date Placeholder 6">
            <a:extLst>
              <a:ext uri="{FF2B5EF4-FFF2-40B4-BE49-F238E27FC236}">
                <a16:creationId xmlns:a16="http://schemas.microsoft.com/office/drawing/2014/main" id="{9B2B371C-BDFA-E81B-E59E-B0CF5EDCBC02}"/>
              </a:ext>
            </a:extLst>
          </p:cNvPr>
          <p:cNvSpPr>
            <a:spLocks noGrp="1"/>
          </p:cNvSpPr>
          <p:nvPr>
            <p:ph type="dt" sz="half" idx="6"/>
          </p:nvPr>
        </p:nvSpPr>
        <p:spPr/>
        <p:txBody>
          <a:bodyPr/>
          <a:lstStyle/>
          <a:p>
            <a:fld id="{FEBF8982-6E72-9A42-9DAD-993DAC925BE7}" type="datetime1">
              <a:rPr lang="en-IN" smtClean="0"/>
              <a:t>17/01/25</a:t>
            </a:fld>
            <a:endParaRPr lang="en-US"/>
          </a:p>
        </p:txBody>
      </p:sp>
      <p:sp>
        <p:nvSpPr>
          <p:cNvPr id="8" name="Footer Placeholder 7">
            <a:extLst>
              <a:ext uri="{FF2B5EF4-FFF2-40B4-BE49-F238E27FC236}">
                <a16:creationId xmlns:a16="http://schemas.microsoft.com/office/drawing/2014/main" id="{9ED6BE70-5C19-4E06-04D9-6E27C486F62D}"/>
              </a:ext>
            </a:extLst>
          </p:cNvPr>
          <p:cNvSpPr>
            <a:spLocks noGrp="1"/>
          </p:cNvSpPr>
          <p:nvPr>
            <p:ph type="ftr" sz="quarter" idx="5"/>
          </p:nvPr>
        </p:nvSpPr>
        <p:spPr/>
        <p:txBody>
          <a:bodyPr/>
          <a:lstStyle/>
          <a:p>
            <a:r>
              <a:rPr lang="en-IN"/>
              <a:t>Week-1  project Fundamentals</a:t>
            </a:r>
          </a:p>
        </p:txBody>
      </p:sp>
      <p:sp>
        <p:nvSpPr>
          <p:cNvPr id="9" name="Slide Number Placeholder 8">
            <a:extLst>
              <a:ext uri="{FF2B5EF4-FFF2-40B4-BE49-F238E27FC236}">
                <a16:creationId xmlns:a16="http://schemas.microsoft.com/office/drawing/2014/main" id="{4C2C6574-503C-27CD-D287-3C7A7A7D5C2E}"/>
              </a:ext>
            </a:extLst>
          </p:cNvPr>
          <p:cNvSpPr>
            <a:spLocks noGrp="1"/>
          </p:cNvSpPr>
          <p:nvPr>
            <p:ph type="sldNum" sz="quarter" idx="7"/>
          </p:nvPr>
        </p:nvSpPr>
        <p:spPr/>
        <p:txBody>
          <a:bodyPr/>
          <a:lstStyle/>
          <a:p>
            <a:pPr marL="25400">
              <a:lnSpc>
                <a:spcPts val="1650"/>
              </a:lnSpc>
            </a:pPr>
            <a:fld id="{81D60167-4931-47E6-BA6A-407CBD079E47}" type="slidenum">
              <a:rPr lang="en-IN" smtClean="0"/>
              <a:t>3</a:t>
            </a:fld>
            <a:endParaRPr lang="en-IN" dirty="0"/>
          </a:p>
        </p:txBody>
      </p:sp>
    </p:spTree>
    <p:extLst>
      <p:ext uri="{BB962C8B-B14F-4D97-AF65-F5344CB8AC3E}">
        <p14:creationId xmlns:p14="http://schemas.microsoft.com/office/powerpoint/2010/main" val="3241151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99202-F760-6BCC-2C90-13EFF97CCAA1}"/>
              </a:ext>
            </a:extLst>
          </p:cNvPr>
          <p:cNvSpPr>
            <a:spLocks noGrp="1"/>
          </p:cNvSpPr>
          <p:nvPr>
            <p:ph type="title"/>
          </p:nvPr>
        </p:nvSpPr>
        <p:spPr>
          <a:xfrm>
            <a:off x="381000" y="533400"/>
            <a:ext cx="7593763" cy="463153"/>
          </a:xfrm>
        </p:spPr>
        <p:txBody>
          <a:bodyPr/>
          <a:lstStyle/>
          <a:p>
            <a:r>
              <a:rPr lang="en-IN" dirty="0"/>
              <a:t>1</a:t>
            </a:r>
            <a:r>
              <a:rPr lang="en-IN" b="0" i="0" u="none" strike="noStrike" dirty="0">
                <a:solidFill>
                  <a:srgbClr val="192647"/>
                </a:solidFill>
                <a:effectLst/>
                <a:latin typeface="Runda-Medium"/>
              </a:rPr>
              <a:t>. </a:t>
            </a:r>
            <a:r>
              <a:rPr lang="en-IN" dirty="0"/>
              <a:t>Project Initiation Phase</a:t>
            </a:r>
            <a:br>
              <a:rPr lang="en-IN" dirty="0"/>
            </a:br>
            <a:endParaRPr lang="en-US" dirty="0"/>
          </a:p>
        </p:txBody>
      </p:sp>
      <p:sp>
        <p:nvSpPr>
          <p:cNvPr id="3" name="Footer Placeholder 2">
            <a:extLst>
              <a:ext uri="{FF2B5EF4-FFF2-40B4-BE49-F238E27FC236}">
                <a16:creationId xmlns:a16="http://schemas.microsoft.com/office/drawing/2014/main" id="{C0E33D45-205F-F338-25EC-D1E40FFF963E}"/>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B549A861-0E2F-29F9-73C5-ED1233CBC286}"/>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A3BDDB41-7DD2-B714-408C-0F045AC872A8}"/>
              </a:ext>
            </a:extLst>
          </p:cNvPr>
          <p:cNvSpPr>
            <a:spLocks noGrp="1"/>
          </p:cNvSpPr>
          <p:nvPr>
            <p:ph type="sldNum" sz="quarter" idx="7"/>
          </p:nvPr>
        </p:nvSpPr>
        <p:spPr/>
        <p:txBody>
          <a:bodyPr/>
          <a:lstStyle/>
          <a:p>
            <a:pPr marL="25400">
              <a:lnSpc>
                <a:spcPts val="1650"/>
              </a:lnSpc>
            </a:pPr>
            <a:fld id="{81D60167-4931-47E6-BA6A-407CBD079E47}" type="slidenum">
              <a:rPr lang="en-IN" smtClean="0"/>
              <a:t>30</a:t>
            </a:fld>
            <a:endParaRPr lang="en-IN" dirty="0"/>
          </a:p>
        </p:txBody>
      </p:sp>
      <p:sp>
        <p:nvSpPr>
          <p:cNvPr id="6" name="TextBox 5">
            <a:extLst>
              <a:ext uri="{FF2B5EF4-FFF2-40B4-BE49-F238E27FC236}">
                <a16:creationId xmlns:a16="http://schemas.microsoft.com/office/drawing/2014/main" id="{BA472008-7DD4-64B8-F9E7-A35A1721DA30}"/>
              </a:ext>
            </a:extLst>
          </p:cNvPr>
          <p:cNvSpPr txBox="1"/>
          <p:nvPr/>
        </p:nvSpPr>
        <p:spPr>
          <a:xfrm>
            <a:off x="784413" y="1371600"/>
            <a:ext cx="7593763" cy="4401205"/>
          </a:xfrm>
          <a:prstGeom prst="rect">
            <a:avLst/>
          </a:prstGeom>
          <a:noFill/>
        </p:spPr>
        <p:txBody>
          <a:bodyPr wrap="square" rtlCol="0">
            <a:spAutoFit/>
          </a:bodyPr>
          <a:lstStyle/>
          <a:p>
            <a:pPr algn="just"/>
            <a:r>
              <a:rPr lang="en-IN" sz="2800" b="0" i="0" u="none" strike="noStrike" dirty="0">
                <a:solidFill>
                  <a:srgbClr val="273239"/>
                </a:solidFill>
                <a:effectLst/>
                <a:latin typeface="Times New Roman" panose="02020603050405020304" pitchFamily="18" charset="0"/>
                <a:cs typeface="Times New Roman" panose="02020603050405020304" pitchFamily="18" charset="0"/>
              </a:rPr>
              <a:t>Project initiation is like the starting point of a project journey. It's when you decide </a:t>
            </a:r>
            <a:r>
              <a:rPr lang="en-IN" sz="2800" b="1" i="1" u="none" strike="noStrike" dirty="0">
                <a:solidFill>
                  <a:srgbClr val="C00000"/>
                </a:solidFill>
                <a:effectLst/>
                <a:latin typeface="Times New Roman" panose="02020603050405020304" pitchFamily="18" charset="0"/>
                <a:cs typeface="Times New Roman" panose="02020603050405020304" pitchFamily="18" charset="0"/>
              </a:rPr>
              <a:t>what you want to do</a:t>
            </a:r>
            <a:r>
              <a:rPr lang="en-IN" sz="2800" b="0" i="0" u="none" strike="noStrike" dirty="0">
                <a:solidFill>
                  <a:srgbClr val="273239"/>
                </a:solidFill>
                <a:effectLst/>
                <a:latin typeface="Times New Roman" panose="02020603050405020304" pitchFamily="18" charset="0"/>
                <a:cs typeface="Times New Roman" panose="02020603050405020304" pitchFamily="18" charset="0"/>
              </a:rPr>
              <a:t>, </a:t>
            </a:r>
            <a:r>
              <a:rPr lang="en-IN" sz="2800" b="1" i="1" u="none" strike="noStrike" dirty="0">
                <a:solidFill>
                  <a:srgbClr val="C00000"/>
                </a:solidFill>
                <a:effectLst/>
                <a:latin typeface="Times New Roman" panose="02020603050405020304" pitchFamily="18" charset="0"/>
                <a:cs typeface="Times New Roman" panose="02020603050405020304" pitchFamily="18" charset="0"/>
              </a:rPr>
              <a:t>why you want to do it</a:t>
            </a:r>
            <a:r>
              <a:rPr lang="en-IN" sz="2800" b="0" i="0" u="none" strike="noStrike" dirty="0">
                <a:solidFill>
                  <a:srgbClr val="273239"/>
                </a:solidFill>
                <a:effectLst/>
                <a:latin typeface="Times New Roman" panose="02020603050405020304" pitchFamily="18" charset="0"/>
                <a:cs typeface="Times New Roman" panose="02020603050405020304" pitchFamily="18" charset="0"/>
              </a:rPr>
              <a:t>, and </a:t>
            </a:r>
            <a:r>
              <a:rPr lang="en-IN" sz="2800" b="1" i="1" u="none" strike="noStrike" dirty="0">
                <a:solidFill>
                  <a:srgbClr val="C00000"/>
                </a:solidFill>
                <a:effectLst/>
                <a:latin typeface="Times New Roman" panose="02020603050405020304" pitchFamily="18" charset="0"/>
                <a:cs typeface="Times New Roman" panose="02020603050405020304" pitchFamily="18" charset="0"/>
              </a:rPr>
              <a:t>who will be involved.</a:t>
            </a:r>
            <a:r>
              <a:rPr lang="en-IN" sz="2800" b="0" i="0" u="none" strike="noStrike" dirty="0">
                <a:solidFill>
                  <a:srgbClr val="273239"/>
                </a:solidFill>
                <a:effectLst/>
                <a:latin typeface="Times New Roman" panose="02020603050405020304" pitchFamily="18" charset="0"/>
                <a:cs typeface="Times New Roman" panose="02020603050405020304" pitchFamily="18" charset="0"/>
              </a:rPr>
              <a:t> It's all about getting everyone on the same page before you dive into the details of how to make it happen. The initial stage in beginning a new project is called project initiation. Establishing the project's purpose and the commercial value it will provide helps you gain support from important stakeholders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894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B34E-9906-3D34-0738-F0B52B17EAC2}"/>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E0AF83E-6D5C-DCBD-F15E-8E8402F1E676}"/>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3C40E288-9CA5-BF3E-111E-79F3098B92A4}"/>
              </a:ext>
            </a:extLst>
          </p:cNvPr>
          <p:cNvSpPr>
            <a:spLocks noGrp="1"/>
          </p:cNvSpPr>
          <p:nvPr>
            <p:ph type="dt" sz="half" idx="6"/>
          </p:nvPr>
        </p:nvSpPr>
        <p:spPr>
          <a:xfrm>
            <a:off x="1295400" y="6409716"/>
            <a:ext cx="1264920" cy="311124"/>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5A7F1DEE-5B74-6086-1B65-743D7B6F64A3}"/>
              </a:ext>
            </a:extLst>
          </p:cNvPr>
          <p:cNvSpPr>
            <a:spLocks noGrp="1"/>
          </p:cNvSpPr>
          <p:nvPr>
            <p:ph type="sldNum" sz="quarter" idx="7"/>
          </p:nvPr>
        </p:nvSpPr>
        <p:spPr/>
        <p:txBody>
          <a:bodyPr/>
          <a:lstStyle/>
          <a:p>
            <a:pPr marL="25400">
              <a:lnSpc>
                <a:spcPts val="1650"/>
              </a:lnSpc>
            </a:pPr>
            <a:fld id="{81D60167-4931-47E6-BA6A-407CBD079E47}" type="slidenum">
              <a:rPr lang="en-IN" smtClean="0"/>
              <a:t>31</a:t>
            </a:fld>
            <a:endParaRPr lang="en-IN" dirty="0"/>
          </a:p>
        </p:txBody>
      </p:sp>
      <p:pic>
        <p:nvPicPr>
          <p:cNvPr id="1026" name="Picture 2" descr="Project Initiation Phase 1">
            <a:extLst>
              <a:ext uri="{FF2B5EF4-FFF2-40B4-BE49-F238E27FC236}">
                <a16:creationId xmlns:a16="http://schemas.microsoft.com/office/drawing/2014/main" id="{14A39D9B-0585-2DBC-33ED-037097F4A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571500"/>
            <a:ext cx="8020050" cy="53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01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B96F-D3A8-B70E-1446-49A8695B8F63}"/>
              </a:ext>
            </a:extLst>
          </p:cNvPr>
          <p:cNvSpPr>
            <a:spLocks noGrp="1"/>
          </p:cNvSpPr>
          <p:nvPr>
            <p:ph type="title"/>
          </p:nvPr>
        </p:nvSpPr>
        <p:spPr>
          <a:xfrm>
            <a:off x="152400" y="685800"/>
            <a:ext cx="7822363" cy="524708"/>
          </a:xfrm>
        </p:spPr>
        <p:txBody>
          <a:bodyPr/>
          <a:lstStyle/>
          <a:p>
            <a:r>
              <a:rPr lang="en-IN" sz="2400" b="1" i="0" u="none" strike="noStrike" dirty="0">
                <a:solidFill>
                  <a:srgbClr val="C00000"/>
                </a:solidFill>
                <a:effectLst/>
                <a:latin typeface="Times New Roman" panose="02020603050405020304" pitchFamily="18" charset="0"/>
                <a:cs typeface="Times New Roman" panose="02020603050405020304" pitchFamily="18" charset="0"/>
              </a:rPr>
              <a:t>The Significance of the Initiation Phase</a:t>
            </a:r>
            <a:br>
              <a:rPr lang="en-IN" b="1" i="0" u="none" strike="noStrike" dirty="0">
                <a:solidFill>
                  <a:srgbClr val="273239"/>
                </a:solidFill>
                <a:effectLst/>
                <a:latin typeface="Nunito" pitchFamily="2" charset="77"/>
              </a:rPr>
            </a:br>
            <a:endParaRPr lang="en-US" dirty="0"/>
          </a:p>
        </p:txBody>
      </p:sp>
      <p:sp>
        <p:nvSpPr>
          <p:cNvPr id="3" name="Footer Placeholder 2">
            <a:extLst>
              <a:ext uri="{FF2B5EF4-FFF2-40B4-BE49-F238E27FC236}">
                <a16:creationId xmlns:a16="http://schemas.microsoft.com/office/drawing/2014/main" id="{8E6B5270-5CF6-193F-B89E-48EFAAEA619B}"/>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1FF71BF8-4D37-4A23-6B0E-95ED539B9436}"/>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0E1ABD58-BB8C-729C-8EB7-DE9F9504DCA6}"/>
              </a:ext>
            </a:extLst>
          </p:cNvPr>
          <p:cNvSpPr>
            <a:spLocks noGrp="1"/>
          </p:cNvSpPr>
          <p:nvPr>
            <p:ph type="sldNum" sz="quarter" idx="7"/>
          </p:nvPr>
        </p:nvSpPr>
        <p:spPr/>
        <p:txBody>
          <a:bodyPr/>
          <a:lstStyle/>
          <a:p>
            <a:pPr marL="25400">
              <a:lnSpc>
                <a:spcPts val="1650"/>
              </a:lnSpc>
            </a:pPr>
            <a:fld id="{81D60167-4931-47E6-BA6A-407CBD079E47}" type="slidenum">
              <a:rPr lang="en-IN" smtClean="0"/>
              <a:t>32</a:t>
            </a:fld>
            <a:endParaRPr lang="en-IN" dirty="0"/>
          </a:p>
        </p:txBody>
      </p:sp>
      <p:sp>
        <p:nvSpPr>
          <p:cNvPr id="6" name="TextBox 5">
            <a:extLst>
              <a:ext uri="{FF2B5EF4-FFF2-40B4-BE49-F238E27FC236}">
                <a16:creationId xmlns:a16="http://schemas.microsoft.com/office/drawing/2014/main" id="{F43FFB17-39DA-93D2-BE5B-BFC04CBD4964}"/>
              </a:ext>
            </a:extLst>
          </p:cNvPr>
          <p:cNvSpPr txBox="1"/>
          <p:nvPr/>
        </p:nvSpPr>
        <p:spPr>
          <a:xfrm>
            <a:off x="152400" y="1600200"/>
            <a:ext cx="8839199" cy="4719241"/>
          </a:xfrm>
          <a:prstGeom prst="rect">
            <a:avLst/>
          </a:prstGeom>
          <a:noFill/>
        </p:spPr>
        <p:txBody>
          <a:bodyPr wrap="square" rtlCol="0">
            <a:spAutoFit/>
          </a:bodyPr>
          <a:lstStyle/>
          <a:p>
            <a:pPr algn="l" rtl="0" fontAlgn="base">
              <a:spcAft>
                <a:spcPts val="750"/>
              </a:spcAft>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The beginning stage is when a project starts and it's the start of managing all the things related to projects. </a:t>
            </a:r>
          </a:p>
          <a:p>
            <a:pPr algn="l" fontAlgn="base">
              <a:spcAft>
                <a:spcPts val="1800"/>
              </a:spcAft>
              <a:buFont typeface="+mj-lt"/>
              <a:buAutoNum type="arabicPeriod"/>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In this stage, the project's </a:t>
            </a:r>
            <a:r>
              <a:rPr lang="en-IN" sz="2400" b="1" i="1" u="none" strike="noStrike" dirty="0">
                <a:solidFill>
                  <a:srgbClr val="C00000"/>
                </a:solidFill>
                <a:effectLst/>
                <a:latin typeface="Times New Roman" panose="02020603050405020304" pitchFamily="18" charset="0"/>
                <a:cs typeface="Times New Roman" panose="02020603050405020304" pitchFamily="18" charset="0"/>
              </a:rPr>
              <a:t>chances of success </a:t>
            </a:r>
            <a:r>
              <a:rPr lang="en-IN" sz="2400" b="0" i="0" u="none" strike="noStrike" dirty="0">
                <a:solidFill>
                  <a:srgbClr val="273239"/>
                </a:solidFill>
                <a:effectLst/>
                <a:latin typeface="Times New Roman" panose="02020603050405020304" pitchFamily="18" charset="0"/>
                <a:cs typeface="Times New Roman" panose="02020603050405020304" pitchFamily="18" charset="0"/>
              </a:rPr>
              <a:t>are checked. </a:t>
            </a:r>
          </a:p>
          <a:p>
            <a:pPr algn="l" fontAlgn="base">
              <a:spcAft>
                <a:spcPts val="1800"/>
              </a:spcAft>
              <a:buFont typeface="+mj-lt"/>
              <a:buAutoNum type="arabicPeriod" startAt="2"/>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Also, people who have </a:t>
            </a:r>
            <a:r>
              <a:rPr lang="en-IN" sz="2400" b="1" i="0" u="none" strike="noStrike" dirty="0">
                <a:solidFill>
                  <a:srgbClr val="C00000"/>
                </a:solidFill>
                <a:effectLst/>
                <a:latin typeface="Times New Roman" panose="02020603050405020304" pitchFamily="18" charset="0"/>
                <a:cs typeface="Times New Roman" panose="02020603050405020304" pitchFamily="18" charset="0"/>
              </a:rPr>
              <a:t>stakes or interests in the venture </a:t>
            </a:r>
            <a:r>
              <a:rPr lang="en-IN" sz="2400" b="0" i="0" u="none" strike="noStrike" dirty="0">
                <a:solidFill>
                  <a:srgbClr val="273239"/>
                </a:solidFill>
                <a:effectLst/>
                <a:latin typeface="Times New Roman" panose="02020603050405020304" pitchFamily="18" charset="0"/>
                <a:cs typeface="Times New Roman" panose="02020603050405020304" pitchFamily="18" charset="0"/>
              </a:rPr>
              <a:t>are found out and the first plans for it start to be made. </a:t>
            </a:r>
          </a:p>
          <a:p>
            <a:pPr algn="l" fontAlgn="base">
              <a:spcAft>
                <a:spcPts val="1800"/>
              </a:spcAft>
              <a:buFont typeface="+mj-lt"/>
              <a:buAutoNum type="arabicPeriod" startAt="3"/>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The choices you make when starting a project can affect how it goes forward. </a:t>
            </a:r>
          </a:p>
          <a:p>
            <a:pPr algn="l" fontAlgn="base">
              <a:spcAft>
                <a:spcPts val="1800"/>
              </a:spcAft>
              <a:buFont typeface="+mj-lt"/>
              <a:buAutoNum type="arabicPeriod" startAt="4"/>
            </a:pPr>
            <a:r>
              <a:rPr lang="en-IN" sz="2400" b="0" i="0" u="none" strike="noStrike" dirty="0">
                <a:solidFill>
                  <a:srgbClr val="273239"/>
                </a:solidFill>
                <a:effectLst/>
                <a:latin typeface="Times New Roman" panose="02020603050405020304" pitchFamily="18" charset="0"/>
                <a:cs typeface="Times New Roman" panose="02020603050405020304" pitchFamily="18" charset="0"/>
              </a:rPr>
              <a:t>They help decide whether the project will be successful or not in the future time</a:t>
            </a:r>
            <a:r>
              <a:rPr lang="en-IN" b="0" i="0" u="none" strike="noStrike" dirty="0">
                <a:solidFill>
                  <a:srgbClr val="273239"/>
                </a:solidFill>
                <a:effectLst/>
                <a:latin typeface="Nunito" pitchFamily="2" charset="77"/>
              </a:rPr>
              <a:t>.</a:t>
            </a:r>
          </a:p>
          <a:p>
            <a:endParaRPr lang="en-US" dirty="0"/>
          </a:p>
        </p:txBody>
      </p:sp>
    </p:spTree>
    <p:extLst>
      <p:ext uri="{BB962C8B-B14F-4D97-AF65-F5344CB8AC3E}">
        <p14:creationId xmlns:p14="http://schemas.microsoft.com/office/powerpoint/2010/main" val="3598781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AAD31-3FD1-503A-2A61-03FBDBAE2897}"/>
              </a:ext>
            </a:extLst>
          </p:cNvPr>
          <p:cNvSpPr>
            <a:spLocks noGrp="1"/>
          </p:cNvSpPr>
          <p:nvPr>
            <p:ph type="title"/>
          </p:nvPr>
        </p:nvSpPr>
        <p:spPr>
          <a:xfrm>
            <a:off x="304800" y="231377"/>
            <a:ext cx="6805528" cy="307777"/>
          </a:xfrm>
        </p:spPr>
        <p:txBody>
          <a:bodyPr/>
          <a:lstStyle/>
          <a:p>
            <a:r>
              <a:rPr lang="en-US" dirty="0"/>
              <a:t>Review</a:t>
            </a:r>
          </a:p>
        </p:txBody>
      </p:sp>
      <p:sp>
        <p:nvSpPr>
          <p:cNvPr id="3" name="Footer Placeholder 2">
            <a:extLst>
              <a:ext uri="{FF2B5EF4-FFF2-40B4-BE49-F238E27FC236}">
                <a16:creationId xmlns:a16="http://schemas.microsoft.com/office/drawing/2014/main" id="{EA0A746F-4AD9-A28C-BA23-28CA9D4ABC19}"/>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33157DE2-4E47-BBDF-DA8C-2334194F68AA}"/>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4BCC18FF-EE8C-2732-DFB7-80E88A6715DB}"/>
              </a:ext>
            </a:extLst>
          </p:cNvPr>
          <p:cNvSpPr>
            <a:spLocks noGrp="1"/>
          </p:cNvSpPr>
          <p:nvPr>
            <p:ph type="sldNum" sz="quarter" idx="7"/>
          </p:nvPr>
        </p:nvSpPr>
        <p:spPr/>
        <p:txBody>
          <a:bodyPr/>
          <a:lstStyle/>
          <a:p>
            <a:pPr marL="25400">
              <a:lnSpc>
                <a:spcPts val="1650"/>
              </a:lnSpc>
            </a:pPr>
            <a:fld id="{81D60167-4931-47E6-BA6A-407CBD079E47}" type="slidenum">
              <a:rPr lang="en-IN" smtClean="0"/>
              <a:t>33</a:t>
            </a:fld>
            <a:endParaRPr lang="en-IN" dirty="0"/>
          </a:p>
        </p:txBody>
      </p:sp>
      <p:sp>
        <p:nvSpPr>
          <p:cNvPr id="7" name="TextBox 6">
            <a:extLst>
              <a:ext uri="{FF2B5EF4-FFF2-40B4-BE49-F238E27FC236}">
                <a16:creationId xmlns:a16="http://schemas.microsoft.com/office/drawing/2014/main" id="{AFDE35C9-3EDB-7A41-D68F-8984BBAE6D9B}"/>
              </a:ext>
            </a:extLst>
          </p:cNvPr>
          <p:cNvSpPr txBox="1"/>
          <p:nvPr/>
        </p:nvSpPr>
        <p:spPr>
          <a:xfrm>
            <a:off x="685800" y="1905000"/>
            <a:ext cx="7772400" cy="1477328"/>
          </a:xfrm>
          <a:prstGeom prst="rect">
            <a:avLst/>
          </a:prstGeom>
          <a:noFill/>
        </p:spPr>
        <p:txBody>
          <a:bodyPr wrap="square">
            <a:spAutoFit/>
          </a:bodyPr>
          <a:lstStyle/>
          <a:p>
            <a:r>
              <a:rPr lang="en-US" dirty="0"/>
              <a:t>https://</a:t>
            </a:r>
            <a:r>
              <a:rPr lang="en-US" dirty="0" err="1"/>
              <a:t>learning.edx.org</a:t>
            </a:r>
            <a:r>
              <a:rPr lang="en-US" dirty="0"/>
              <a:t>/course/course-v1:MindEdge+4+1T2024e/block-v1:MindEdge+4+1T2024e+type@sequential+block@4d3d7be995e34ccbbfbcb888f1ebf3ab/block-v1:MindEdge+4+1T2024e+type@vertical+block@eb15a9214d4a47e0833a7adbee5a05b1</a:t>
            </a:r>
          </a:p>
        </p:txBody>
      </p:sp>
    </p:spTree>
    <p:extLst>
      <p:ext uri="{BB962C8B-B14F-4D97-AF65-F5344CB8AC3E}">
        <p14:creationId xmlns:p14="http://schemas.microsoft.com/office/powerpoint/2010/main" val="537943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5C42D-8EDC-4E05-25C6-69C740951327}"/>
              </a:ext>
            </a:extLst>
          </p:cNvPr>
          <p:cNvSpPr>
            <a:spLocks noGrp="1"/>
          </p:cNvSpPr>
          <p:nvPr>
            <p:ph type="title"/>
          </p:nvPr>
        </p:nvSpPr>
        <p:spPr>
          <a:xfrm>
            <a:off x="457201" y="609600"/>
            <a:ext cx="7239000" cy="533400"/>
          </a:xfrm>
        </p:spPr>
        <p:txBody>
          <a:bodyPr/>
          <a:lstStyle/>
          <a:p>
            <a:r>
              <a:rPr lang="en-IN" sz="2400" b="1" i="0" u="none" strike="noStrike" dirty="0">
                <a:solidFill>
                  <a:srgbClr val="C00000"/>
                </a:solidFill>
                <a:effectLst/>
                <a:latin typeface="Times New Roman" panose="02020603050405020304" pitchFamily="18" charset="0"/>
                <a:cs typeface="Times New Roman" panose="02020603050405020304" pitchFamily="18" charset="0"/>
              </a:rPr>
              <a:t>Benefits of a Well-Executed Initiation Phase</a:t>
            </a:r>
            <a:br>
              <a:rPr lang="en-IN" b="1" i="0" u="none" strike="noStrike" dirty="0">
                <a:solidFill>
                  <a:srgbClr val="273239"/>
                </a:solidFill>
                <a:effectLst/>
                <a:latin typeface="Nunito" pitchFamily="2" charset="77"/>
              </a:rPr>
            </a:br>
            <a:endParaRPr lang="en-US" dirty="0"/>
          </a:p>
        </p:txBody>
      </p:sp>
      <p:sp>
        <p:nvSpPr>
          <p:cNvPr id="3" name="Footer Placeholder 2">
            <a:extLst>
              <a:ext uri="{FF2B5EF4-FFF2-40B4-BE49-F238E27FC236}">
                <a16:creationId xmlns:a16="http://schemas.microsoft.com/office/drawing/2014/main" id="{5854A6E8-E0B6-BD80-AF6E-D7F162638FBC}"/>
              </a:ext>
            </a:extLst>
          </p:cNvPr>
          <p:cNvSpPr>
            <a:spLocks noGrp="1"/>
          </p:cNvSpPr>
          <p:nvPr>
            <p:ph type="ftr" sz="quarter" idx="5"/>
          </p:nvPr>
        </p:nvSpPr>
        <p:spPr/>
        <p:txBody>
          <a:bodyPr/>
          <a:lstStyle/>
          <a:p>
            <a:r>
              <a:rPr lang="en-IN" dirty="0"/>
              <a:t>Week-1  project Fundamentals</a:t>
            </a:r>
          </a:p>
        </p:txBody>
      </p:sp>
      <p:sp>
        <p:nvSpPr>
          <p:cNvPr id="4" name="Date Placeholder 3">
            <a:extLst>
              <a:ext uri="{FF2B5EF4-FFF2-40B4-BE49-F238E27FC236}">
                <a16:creationId xmlns:a16="http://schemas.microsoft.com/office/drawing/2014/main" id="{CF3A712D-C116-6A71-7837-ED39AC5F3D6F}"/>
              </a:ext>
            </a:extLst>
          </p:cNvPr>
          <p:cNvSpPr>
            <a:spLocks noGrp="1"/>
          </p:cNvSpPr>
          <p:nvPr>
            <p:ph type="dt" sz="half" idx="6"/>
          </p:nvPr>
        </p:nvSpPr>
        <p:spPr>
          <a:xfrm>
            <a:off x="1066800" y="6377940"/>
            <a:ext cx="1493520" cy="256566"/>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94E109FE-6FAE-15E3-B01C-33AF7CABF92C}"/>
              </a:ext>
            </a:extLst>
          </p:cNvPr>
          <p:cNvSpPr>
            <a:spLocks noGrp="1"/>
          </p:cNvSpPr>
          <p:nvPr>
            <p:ph type="sldNum" sz="quarter" idx="7"/>
          </p:nvPr>
        </p:nvSpPr>
        <p:spPr/>
        <p:txBody>
          <a:bodyPr/>
          <a:lstStyle/>
          <a:p>
            <a:pPr marL="25400">
              <a:lnSpc>
                <a:spcPts val="1650"/>
              </a:lnSpc>
            </a:pPr>
            <a:fld id="{81D60167-4931-47E6-BA6A-407CBD079E47}" type="slidenum">
              <a:rPr lang="en-IN" smtClean="0"/>
              <a:t>34</a:t>
            </a:fld>
            <a:endParaRPr lang="en-IN" dirty="0"/>
          </a:p>
        </p:txBody>
      </p:sp>
      <p:sp>
        <p:nvSpPr>
          <p:cNvPr id="6" name="TextBox 5">
            <a:extLst>
              <a:ext uri="{FF2B5EF4-FFF2-40B4-BE49-F238E27FC236}">
                <a16:creationId xmlns:a16="http://schemas.microsoft.com/office/drawing/2014/main" id="{0572063C-92DE-CEA6-7351-856B7AABA8AE}"/>
              </a:ext>
            </a:extLst>
          </p:cNvPr>
          <p:cNvSpPr txBox="1"/>
          <p:nvPr/>
        </p:nvSpPr>
        <p:spPr>
          <a:xfrm>
            <a:off x="228600" y="1447800"/>
            <a:ext cx="8665847" cy="4893647"/>
          </a:xfrm>
          <a:prstGeom prst="rect">
            <a:avLst/>
          </a:prstGeom>
          <a:noFill/>
        </p:spPr>
        <p:txBody>
          <a:bodyPr wrap="square" rtlCol="0">
            <a:spAutoFit/>
          </a:bodyPr>
          <a:lstStyle/>
          <a:p>
            <a:pPr algn="l" fontAlgn="base">
              <a:spcAft>
                <a:spcPts val="1800"/>
              </a:spcAft>
              <a:buFont typeface="+mj-lt"/>
              <a:buAutoNum type="arabicPeriod"/>
            </a:pPr>
            <a:r>
              <a:rPr lang="en-IN" b="1" i="0" u="none" strike="noStrike" dirty="0">
                <a:solidFill>
                  <a:srgbClr val="273239"/>
                </a:solidFill>
                <a:effectLst/>
                <a:latin typeface="Nunito" pitchFamily="2" charset="77"/>
              </a:rPr>
              <a:t>Clear Project Direction</a:t>
            </a:r>
            <a:r>
              <a:rPr lang="en-IN" b="0" i="0" u="none" strike="noStrike" dirty="0">
                <a:solidFill>
                  <a:srgbClr val="273239"/>
                </a:solidFill>
                <a:effectLst/>
                <a:latin typeface="Nunito" pitchFamily="2" charset="77"/>
              </a:rPr>
              <a:t>: During the beginning stage, it's important to set clear goals for a project. This helps guide the team and keeps them focused in one direction. </a:t>
            </a:r>
          </a:p>
          <a:p>
            <a:pPr algn="l" fontAlgn="base">
              <a:spcAft>
                <a:spcPts val="1800"/>
              </a:spcAft>
              <a:buFont typeface="+mj-lt"/>
              <a:buAutoNum type="arabicPeriod" startAt="2"/>
            </a:pPr>
            <a:r>
              <a:rPr lang="en-IN" b="1" i="0" u="none" strike="noStrike" dirty="0">
                <a:solidFill>
                  <a:srgbClr val="273239"/>
                </a:solidFill>
                <a:effectLst/>
                <a:latin typeface="Nunito" pitchFamily="2" charset="77"/>
              </a:rPr>
              <a:t>Risk Mitigation:</a:t>
            </a:r>
            <a:r>
              <a:rPr lang="en-IN" b="0" i="0" u="none" strike="noStrike" dirty="0">
                <a:solidFill>
                  <a:srgbClr val="273239"/>
                </a:solidFill>
                <a:effectLst/>
                <a:latin typeface="Nunito" pitchFamily="2" charset="77"/>
              </a:rPr>
              <a:t> By checking things carefully, we can find the possible dangers and problems right at the start of a project. </a:t>
            </a:r>
          </a:p>
          <a:p>
            <a:pPr algn="l" fontAlgn="base">
              <a:spcAft>
                <a:spcPts val="1800"/>
              </a:spcAft>
              <a:buFont typeface="+mj-lt"/>
              <a:buAutoNum type="arabicPeriod" startAt="3"/>
            </a:pPr>
            <a:r>
              <a:rPr lang="en-IN" b="1" i="0" u="none" strike="noStrike" dirty="0">
                <a:solidFill>
                  <a:srgbClr val="273239"/>
                </a:solidFill>
                <a:effectLst/>
                <a:latin typeface="Nunito" pitchFamily="2" charset="77"/>
              </a:rPr>
              <a:t>Resource Optimization:</a:t>
            </a:r>
            <a:r>
              <a:rPr lang="en-IN" b="0" i="0" u="none" strike="noStrike" dirty="0">
                <a:solidFill>
                  <a:srgbClr val="273239"/>
                </a:solidFill>
                <a:effectLst/>
                <a:latin typeface="Nunito" pitchFamily="2" charset="77"/>
              </a:rPr>
              <a:t> Starting things right means better use of stuff. By knowing the project aims, managers can figure out what talents and tools are needed. </a:t>
            </a:r>
          </a:p>
          <a:p>
            <a:pPr algn="l" fontAlgn="base">
              <a:spcAft>
                <a:spcPts val="1800"/>
              </a:spcAft>
              <a:buFont typeface="+mj-lt"/>
              <a:buAutoNum type="arabicPeriod" startAt="4"/>
            </a:pPr>
            <a:r>
              <a:rPr lang="en-IN" b="1" i="0" u="none" strike="noStrike" dirty="0">
                <a:solidFill>
                  <a:srgbClr val="273239"/>
                </a:solidFill>
                <a:effectLst/>
                <a:latin typeface="Nunito" pitchFamily="2" charset="77"/>
              </a:rPr>
              <a:t>Stakeholder Alignment:</a:t>
            </a:r>
            <a:r>
              <a:rPr lang="en-IN" b="0" i="0" u="none" strike="noStrike" dirty="0">
                <a:solidFill>
                  <a:srgbClr val="273239"/>
                </a:solidFill>
                <a:effectLst/>
                <a:latin typeface="Nunito" pitchFamily="2" charset="77"/>
              </a:rPr>
              <a:t> The starting stage helps to find and involve top people. This is an important part for all involved in something. Getting everyone on the same page and knowing what is expected during this part of a project helps people support it. This happens if you talk clearly with them about these needs from start to finish in their projects.</a:t>
            </a:r>
          </a:p>
          <a:p>
            <a:endParaRPr lang="en-US" dirty="0"/>
          </a:p>
        </p:txBody>
      </p:sp>
    </p:spTree>
    <p:extLst>
      <p:ext uri="{BB962C8B-B14F-4D97-AF65-F5344CB8AC3E}">
        <p14:creationId xmlns:p14="http://schemas.microsoft.com/office/powerpoint/2010/main" val="3323916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6E9C-0161-3ABB-9732-E4C62B20DB1E}"/>
              </a:ext>
            </a:extLst>
          </p:cNvPr>
          <p:cNvSpPr>
            <a:spLocks noGrp="1"/>
          </p:cNvSpPr>
          <p:nvPr>
            <p:ph type="title"/>
          </p:nvPr>
        </p:nvSpPr>
        <p:spPr>
          <a:xfrm>
            <a:off x="784415" y="609600"/>
            <a:ext cx="6835586" cy="609600"/>
          </a:xfrm>
        </p:spPr>
        <p:txBody>
          <a:bodyPr/>
          <a:lstStyle/>
          <a:p>
            <a:r>
              <a:rPr lang="en-US" dirty="0"/>
              <a:t>Project Planning Phase</a:t>
            </a:r>
          </a:p>
        </p:txBody>
      </p:sp>
      <p:sp>
        <p:nvSpPr>
          <p:cNvPr id="3" name="Footer Placeholder 2">
            <a:extLst>
              <a:ext uri="{FF2B5EF4-FFF2-40B4-BE49-F238E27FC236}">
                <a16:creationId xmlns:a16="http://schemas.microsoft.com/office/drawing/2014/main" id="{41F53190-1F25-80DE-A79F-18218ECF23F6}"/>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A5655901-499E-D2E4-B3C5-AA6DF9895477}"/>
              </a:ext>
            </a:extLst>
          </p:cNvPr>
          <p:cNvSpPr>
            <a:spLocks noGrp="1"/>
          </p:cNvSpPr>
          <p:nvPr>
            <p:ph type="dt" sz="half" idx="6"/>
          </p:nvPr>
        </p:nvSpPr>
        <p:spPr>
          <a:xfrm>
            <a:off x="1219200" y="6496050"/>
            <a:ext cx="1341120" cy="224790"/>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3965E3EC-B068-CCB3-74A8-C825B97F9795}"/>
              </a:ext>
            </a:extLst>
          </p:cNvPr>
          <p:cNvSpPr>
            <a:spLocks noGrp="1"/>
          </p:cNvSpPr>
          <p:nvPr>
            <p:ph type="sldNum" sz="quarter" idx="7"/>
          </p:nvPr>
        </p:nvSpPr>
        <p:spPr/>
        <p:txBody>
          <a:bodyPr/>
          <a:lstStyle/>
          <a:p>
            <a:pPr marL="25400">
              <a:lnSpc>
                <a:spcPts val="1650"/>
              </a:lnSpc>
            </a:pPr>
            <a:fld id="{81D60167-4931-47E6-BA6A-407CBD079E47}" type="slidenum">
              <a:rPr lang="en-IN" smtClean="0"/>
              <a:t>35</a:t>
            </a:fld>
            <a:endParaRPr lang="en-IN" dirty="0"/>
          </a:p>
        </p:txBody>
      </p:sp>
      <p:pic>
        <p:nvPicPr>
          <p:cNvPr id="2050" name="Picture 2" descr="5 Project Management Lifecycle Phases &amp; Its Importance in 2024">
            <a:extLst>
              <a:ext uri="{FF2B5EF4-FFF2-40B4-BE49-F238E27FC236}">
                <a16:creationId xmlns:a16="http://schemas.microsoft.com/office/drawing/2014/main" id="{CE5AC35D-9BE2-E4A6-1372-82667883F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14" y="1273969"/>
            <a:ext cx="8001000" cy="497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20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1EC0-F66C-7D65-2A96-A531691384EB}"/>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20754E8-D72E-D051-F89E-E7C998AC4B95}"/>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8B09AF28-2ABC-7C7F-1E56-FDAC4ED3A148}"/>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B403ACB0-C872-2E33-92CF-053DD84B259C}"/>
              </a:ext>
            </a:extLst>
          </p:cNvPr>
          <p:cNvSpPr>
            <a:spLocks noGrp="1"/>
          </p:cNvSpPr>
          <p:nvPr>
            <p:ph type="sldNum" sz="quarter" idx="7"/>
          </p:nvPr>
        </p:nvSpPr>
        <p:spPr/>
        <p:txBody>
          <a:bodyPr/>
          <a:lstStyle/>
          <a:p>
            <a:pPr marL="25400">
              <a:lnSpc>
                <a:spcPts val="1650"/>
              </a:lnSpc>
            </a:pPr>
            <a:fld id="{81D60167-4931-47E6-BA6A-407CBD079E47}" type="slidenum">
              <a:rPr lang="en-IN" smtClean="0"/>
              <a:t>36</a:t>
            </a:fld>
            <a:endParaRPr lang="en-IN" dirty="0"/>
          </a:p>
        </p:txBody>
      </p:sp>
      <p:sp>
        <p:nvSpPr>
          <p:cNvPr id="7" name="TextBox 6">
            <a:extLst>
              <a:ext uri="{FF2B5EF4-FFF2-40B4-BE49-F238E27FC236}">
                <a16:creationId xmlns:a16="http://schemas.microsoft.com/office/drawing/2014/main" id="{0C901E7D-AFFF-E118-7B02-C4836DDFDDE9}"/>
              </a:ext>
            </a:extLst>
          </p:cNvPr>
          <p:cNvSpPr txBox="1"/>
          <p:nvPr/>
        </p:nvSpPr>
        <p:spPr>
          <a:xfrm>
            <a:off x="304800" y="1295401"/>
            <a:ext cx="8458200" cy="4832092"/>
          </a:xfrm>
          <a:prstGeom prst="rect">
            <a:avLst/>
          </a:prstGeom>
          <a:noFill/>
        </p:spPr>
        <p:txBody>
          <a:bodyPr wrap="square">
            <a:spAutoFit/>
          </a:bodyPr>
          <a:lstStyle/>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Project Plan</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You would typically start by creating a Project Plan. The plan would include every minute detail of the various phases of the project. In the Project Plan, you would incorporate the project’s detailed timeline, milestones, tasks involved, possible constraints, and plans to overcome them.</a:t>
            </a:r>
          </a:p>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Defining Workflows</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a:t>
            </a:r>
            <a:r>
              <a:rPr lang="en-IN" sz="2800" b="0" i="0" u="none" strike="noStrike" dirty="0">
                <a:solidFill>
                  <a:srgbClr val="0159B9"/>
                </a:solidFill>
                <a:effectLst/>
                <a:latin typeface="Times New Roman" panose="02020603050405020304" pitchFamily="18" charset="0"/>
                <a:cs typeface="Times New Roman" panose="02020603050405020304" pitchFamily="18" charset="0"/>
                <a:hlinkClick r:id="rId2"/>
              </a:rPr>
              <a:t>Workflow process</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refer to the steps that any work moves through from start to completion. Clearly defined workflows using diagrams can help your team better understand their responsibilities, role scope, and interactions.</a:t>
            </a:r>
          </a:p>
        </p:txBody>
      </p:sp>
    </p:spTree>
    <p:extLst>
      <p:ext uri="{BB962C8B-B14F-4D97-AF65-F5344CB8AC3E}">
        <p14:creationId xmlns:p14="http://schemas.microsoft.com/office/powerpoint/2010/main" val="1693927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9C7C3-CDD9-83C4-88BE-52228005F1BB}"/>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0ED2AFC3-F7E9-F1D1-2ABE-FF68676426C8}"/>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509B0474-E328-A2AB-204D-822FDBB4488B}"/>
              </a:ext>
            </a:extLst>
          </p:cNvPr>
          <p:cNvSpPr>
            <a:spLocks noGrp="1"/>
          </p:cNvSpPr>
          <p:nvPr>
            <p:ph type="dt" sz="half" idx="6"/>
          </p:nvPr>
        </p:nvSpPr>
        <p:spPr>
          <a:xfrm>
            <a:off x="1169234" y="6377940"/>
            <a:ext cx="1391085" cy="342900"/>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D9A4A3C2-922E-C993-06AE-A676B60F2826}"/>
              </a:ext>
            </a:extLst>
          </p:cNvPr>
          <p:cNvSpPr>
            <a:spLocks noGrp="1"/>
          </p:cNvSpPr>
          <p:nvPr>
            <p:ph type="sldNum" sz="quarter" idx="7"/>
          </p:nvPr>
        </p:nvSpPr>
        <p:spPr>
          <a:xfrm>
            <a:off x="542693" y="6436995"/>
            <a:ext cx="249554" cy="224790"/>
          </a:xfrm>
        </p:spPr>
        <p:txBody>
          <a:bodyPr/>
          <a:lstStyle/>
          <a:p>
            <a:pPr marL="25400">
              <a:lnSpc>
                <a:spcPts val="1650"/>
              </a:lnSpc>
            </a:pPr>
            <a:fld id="{81D60167-4931-47E6-BA6A-407CBD079E47}" type="slidenum">
              <a:rPr lang="en-IN" smtClean="0"/>
              <a:t>37</a:t>
            </a:fld>
            <a:endParaRPr lang="en-IN" dirty="0"/>
          </a:p>
        </p:txBody>
      </p:sp>
      <p:sp>
        <p:nvSpPr>
          <p:cNvPr id="6" name="TextBox 5">
            <a:extLst>
              <a:ext uri="{FF2B5EF4-FFF2-40B4-BE49-F238E27FC236}">
                <a16:creationId xmlns:a16="http://schemas.microsoft.com/office/drawing/2014/main" id="{5E98276D-44C1-627B-A91F-31AC08F71D5A}"/>
              </a:ext>
            </a:extLst>
          </p:cNvPr>
          <p:cNvSpPr txBox="1"/>
          <p:nvPr/>
        </p:nvSpPr>
        <p:spPr>
          <a:xfrm>
            <a:off x="609600" y="1676400"/>
            <a:ext cx="7467600" cy="4678204"/>
          </a:xfrm>
          <a:prstGeom prst="rect">
            <a:avLst/>
          </a:prstGeom>
          <a:noFill/>
        </p:spPr>
        <p:txBody>
          <a:bodyPr wrap="square" rtlCol="0">
            <a:spAutoFit/>
          </a:bodyPr>
          <a:lstStyle/>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Financial Plan</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It is critical to draw up a detailed and realistic budget and financial plan in this phase. To do so, you can use available data and estimates to project expenses and return on investment.</a:t>
            </a:r>
          </a:p>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Setting up Goals</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You can use the SMART (Specific, Measurable, Achievable, Relevant, and Time-bound) or CLEAR (Collaborative, Limited, Emotional, Appreciable, and Refinable) models to set up goals during this project planning phase.</a:t>
            </a:r>
          </a:p>
          <a:p>
            <a:endParaRPr lang="en-US" dirty="0"/>
          </a:p>
        </p:txBody>
      </p:sp>
    </p:spTree>
    <p:extLst>
      <p:ext uri="{BB962C8B-B14F-4D97-AF65-F5344CB8AC3E}">
        <p14:creationId xmlns:p14="http://schemas.microsoft.com/office/powerpoint/2010/main" val="88331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D14C-0F69-81CF-785A-2212C5FF9C88}"/>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10FF42F7-BEA7-1815-EF27-596954D4ECAB}"/>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23CA9707-106E-9A2F-96D8-866270B02713}"/>
              </a:ext>
            </a:extLst>
          </p:cNvPr>
          <p:cNvSpPr>
            <a:spLocks noGrp="1"/>
          </p:cNvSpPr>
          <p:nvPr>
            <p:ph type="dt" sz="half" idx="6"/>
          </p:nvPr>
        </p:nvSpPr>
        <p:spPr>
          <a:xfrm>
            <a:off x="1169234" y="6377940"/>
            <a:ext cx="1391085" cy="342900"/>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631CF5C2-97DA-3C90-48BE-22FF1FA83A37}"/>
              </a:ext>
            </a:extLst>
          </p:cNvPr>
          <p:cNvSpPr>
            <a:spLocks noGrp="1"/>
          </p:cNvSpPr>
          <p:nvPr>
            <p:ph type="sldNum" sz="quarter" idx="7"/>
          </p:nvPr>
        </p:nvSpPr>
        <p:spPr/>
        <p:txBody>
          <a:bodyPr/>
          <a:lstStyle/>
          <a:p>
            <a:pPr marL="25400">
              <a:lnSpc>
                <a:spcPts val="1650"/>
              </a:lnSpc>
            </a:pPr>
            <a:fld id="{81D60167-4931-47E6-BA6A-407CBD079E47}" type="slidenum">
              <a:rPr lang="en-IN" smtClean="0"/>
              <a:t>38</a:t>
            </a:fld>
            <a:endParaRPr lang="en-IN" dirty="0"/>
          </a:p>
        </p:txBody>
      </p:sp>
      <p:sp>
        <p:nvSpPr>
          <p:cNvPr id="7" name="TextBox 6">
            <a:extLst>
              <a:ext uri="{FF2B5EF4-FFF2-40B4-BE49-F238E27FC236}">
                <a16:creationId xmlns:a16="http://schemas.microsoft.com/office/drawing/2014/main" id="{49DC3912-BE65-976A-53E7-52BDF1F57A4B}"/>
              </a:ext>
            </a:extLst>
          </p:cNvPr>
          <p:cNvSpPr txBox="1"/>
          <p:nvPr/>
        </p:nvSpPr>
        <p:spPr>
          <a:xfrm>
            <a:off x="534860" y="1524000"/>
            <a:ext cx="7313740" cy="4401205"/>
          </a:xfrm>
          <a:prstGeom prst="rect">
            <a:avLst/>
          </a:prstGeom>
          <a:noFill/>
        </p:spPr>
        <p:txBody>
          <a:bodyPr wrap="square">
            <a:spAutoFit/>
          </a:bodyPr>
          <a:lstStyle/>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Assembling Resources</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Before you start the actual work on the other stages of the project lifecycle, you need to have your team in place. You would also need technical, IT, financial, and other resources to be ready.</a:t>
            </a:r>
          </a:p>
          <a:p>
            <a:pPr algn="just" fontAlgn="base">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Change Management</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 – As the goals and scope of a project can change due to the project’s dynamic nature, you need to have a change management process. Change processes can help keep the project on track and avoid scope creep.</a:t>
            </a:r>
          </a:p>
        </p:txBody>
      </p:sp>
    </p:spTree>
    <p:extLst>
      <p:ext uri="{BB962C8B-B14F-4D97-AF65-F5344CB8AC3E}">
        <p14:creationId xmlns:p14="http://schemas.microsoft.com/office/powerpoint/2010/main" val="1254495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2C7BE-A75F-B427-3B7E-3213D7AED63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3835897-6B41-3F05-35C0-3D6D206B9CE2}"/>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E044B542-A67F-FFB4-2186-E7CBD26C20C0}"/>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E4C692C9-8BE7-D8E0-D1B7-A0BE33162CD2}"/>
              </a:ext>
            </a:extLst>
          </p:cNvPr>
          <p:cNvSpPr>
            <a:spLocks noGrp="1"/>
          </p:cNvSpPr>
          <p:nvPr>
            <p:ph type="sldNum" sz="quarter" idx="7"/>
          </p:nvPr>
        </p:nvSpPr>
        <p:spPr/>
        <p:txBody>
          <a:bodyPr/>
          <a:lstStyle/>
          <a:p>
            <a:pPr marL="25400">
              <a:lnSpc>
                <a:spcPts val="1650"/>
              </a:lnSpc>
            </a:pPr>
            <a:fld id="{81D60167-4931-47E6-BA6A-407CBD079E47}" type="slidenum">
              <a:rPr lang="en-IN" smtClean="0"/>
              <a:t>39</a:t>
            </a:fld>
            <a:endParaRPr lang="en-IN" dirty="0"/>
          </a:p>
        </p:txBody>
      </p:sp>
      <p:sp>
        <p:nvSpPr>
          <p:cNvPr id="6" name="TextBox 5">
            <a:extLst>
              <a:ext uri="{FF2B5EF4-FFF2-40B4-BE49-F238E27FC236}">
                <a16:creationId xmlns:a16="http://schemas.microsoft.com/office/drawing/2014/main" id="{EC05411F-1C57-B664-6FD0-9A01F4E067EF}"/>
              </a:ext>
            </a:extLst>
          </p:cNvPr>
          <p:cNvSpPr txBox="1"/>
          <p:nvPr/>
        </p:nvSpPr>
        <p:spPr>
          <a:xfrm>
            <a:off x="228600" y="1371600"/>
            <a:ext cx="8839200" cy="4893647"/>
          </a:xfrm>
          <a:prstGeom prst="rect">
            <a:avLst/>
          </a:prstGeom>
          <a:noFill/>
        </p:spPr>
        <p:txBody>
          <a:bodyPr wrap="square" rtlCol="0">
            <a:spAutoFit/>
          </a:bodyPr>
          <a:lstStyle/>
          <a:p>
            <a:pPr algn="just" fontAlgn="base">
              <a:buFont typeface="Arial" panose="020B0604020202020204" pitchFamily="34" charset="0"/>
              <a:buChar char="•"/>
            </a:pPr>
            <a:r>
              <a:rPr lang="en-IN" sz="2400" b="1" i="0" u="none" strike="noStrike" dirty="0">
                <a:solidFill>
                  <a:srgbClr val="000000"/>
                </a:solidFill>
                <a:effectLst/>
                <a:latin typeface="Times New Roman" panose="02020603050405020304" pitchFamily="18" charset="0"/>
                <a:cs typeface="Times New Roman" panose="02020603050405020304" pitchFamily="18" charset="0"/>
              </a:rPr>
              <a:t>Communication Mapping</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 – This action involves establishing a communication plan, designing a communication schedule, mapping communication channels and flows, and procuring resources needed for smooth stakeholder communication.</a:t>
            </a:r>
          </a:p>
          <a:p>
            <a:pPr algn="just" fontAlgn="base">
              <a:buFont typeface="Arial" panose="020B0604020202020204" pitchFamily="34" charset="0"/>
              <a:buChar char="•"/>
            </a:pPr>
            <a:r>
              <a:rPr lang="en-IN" sz="2400" b="1" i="0" u="none" strike="noStrike" dirty="0">
                <a:solidFill>
                  <a:srgbClr val="000000"/>
                </a:solidFill>
                <a:effectLst/>
                <a:latin typeface="Times New Roman" panose="02020603050405020304" pitchFamily="18" charset="0"/>
                <a:cs typeface="Times New Roman" panose="02020603050405020304" pitchFamily="18" charset="0"/>
              </a:rPr>
              <a:t>Legal Documentation</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 – Establishing formal and legally valid documentation like </a:t>
            </a:r>
            <a:r>
              <a:rPr lang="en-IN" sz="2400" b="0" i="0" u="none" strike="noStrike" dirty="0">
                <a:solidFill>
                  <a:srgbClr val="0159B9"/>
                </a:solidFill>
                <a:effectLst/>
                <a:latin typeface="Times New Roman" panose="02020603050405020304" pitchFamily="18" charset="0"/>
                <a:cs typeface="Times New Roman" panose="02020603050405020304" pitchFamily="18" charset="0"/>
                <a:hlinkClick r:id="rId2"/>
              </a:rPr>
              <a:t>Non-disclosure Agreements (NDAs)</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 Requests for Proposal (RFP), etc., are also part of the planning stage of the project development lifecycle.</a:t>
            </a:r>
          </a:p>
          <a:p>
            <a:pPr algn="just" fontAlgn="base">
              <a:buFont typeface="Arial" panose="020B0604020202020204" pitchFamily="34" charset="0"/>
              <a:buChar char="•"/>
            </a:pPr>
            <a:r>
              <a:rPr lang="en-IN" sz="2400" b="1" i="0" u="none" strike="noStrike" dirty="0">
                <a:solidFill>
                  <a:srgbClr val="000000"/>
                </a:solidFill>
                <a:effectLst/>
                <a:latin typeface="Times New Roman" panose="02020603050405020304" pitchFamily="18" charset="0"/>
                <a:cs typeface="Times New Roman" panose="02020603050405020304" pitchFamily="18" charset="0"/>
              </a:rPr>
              <a:t>Risk Management</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 – A very important part of the planning step is identifying potential risks and developing a strategy to minimize them. You can use a risk register to do this smoothly. A Risk Register mentions the potential risks, their probability, possible impact, mitigation plans, etc.</a:t>
            </a:r>
          </a:p>
        </p:txBody>
      </p:sp>
    </p:spTree>
    <p:extLst>
      <p:ext uri="{BB962C8B-B14F-4D97-AF65-F5344CB8AC3E}">
        <p14:creationId xmlns:p14="http://schemas.microsoft.com/office/powerpoint/2010/main" val="1465692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2F18-D86C-8678-371B-5C5F2AF6FF3C}"/>
              </a:ext>
            </a:extLst>
          </p:cNvPr>
          <p:cNvSpPr>
            <a:spLocks noGrp="1"/>
          </p:cNvSpPr>
          <p:nvPr>
            <p:ph type="title"/>
          </p:nvPr>
        </p:nvSpPr>
        <p:spPr>
          <a:xfrm>
            <a:off x="228600" y="457200"/>
            <a:ext cx="7746163" cy="611886"/>
          </a:xfrm>
        </p:spPr>
        <p:txBody>
          <a:bodyPr/>
          <a:lstStyle/>
          <a:p>
            <a:r>
              <a:rPr lang="en-US" dirty="0"/>
              <a:t>History of Project Management</a:t>
            </a:r>
          </a:p>
        </p:txBody>
      </p:sp>
      <p:sp>
        <p:nvSpPr>
          <p:cNvPr id="4" name="Footer Placeholder 3">
            <a:extLst>
              <a:ext uri="{FF2B5EF4-FFF2-40B4-BE49-F238E27FC236}">
                <a16:creationId xmlns:a16="http://schemas.microsoft.com/office/drawing/2014/main" id="{623BA35A-AEA7-3B62-A4ED-C8964DF4682D}"/>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78D4AC10-4AC1-16BE-238E-7C562622CAD1}"/>
              </a:ext>
            </a:extLst>
          </p:cNvPr>
          <p:cNvSpPr>
            <a:spLocks noGrp="1"/>
          </p:cNvSpPr>
          <p:nvPr>
            <p:ph type="dt" sz="half" idx="6"/>
          </p:nvPr>
        </p:nvSpPr>
        <p:spPr/>
        <p:txBody>
          <a:bodyPr/>
          <a:lstStyle/>
          <a:p>
            <a:fld id="{56384E47-2E4F-FC4E-B865-0A02ED4D7B50}" type="datetime1">
              <a:rPr lang="en-IN" smtClean="0"/>
              <a:t>17/01/25</a:t>
            </a:fld>
            <a:endParaRPr lang="en-US"/>
          </a:p>
        </p:txBody>
      </p:sp>
      <p:sp>
        <p:nvSpPr>
          <p:cNvPr id="6" name="Slide Number Placeholder 5">
            <a:extLst>
              <a:ext uri="{FF2B5EF4-FFF2-40B4-BE49-F238E27FC236}">
                <a16:creationId xmlns:a16="http://schemas.microsoft.com/office/drawing/2014/main" id="{0EE75AA1-8CDA-C149-6FC3-DB55F8D637A7}"/>
              </a:ext>
            </a:extLst>
          </p:cNvPr>
          <p:cNvSpPr>
            <a:spLocks noGrp="1"/>
          </p:cNvSpPr>
          <p:nvPr>
            <p:ph type="sldNum" sz="quarter" idx="7"/>
          </p:nvPr>
        </p:nvSpPr>
        <p:spPr/>
        <p:txBody>
          <a:bodyPr/>
          <a:lstStyle/>
          <a:p>
            <a:pPr marL="25400">
              <a:lnSpc>
                <a:spcPts val="1650"/>
              </a:lnSpc>
            </a:pPr>
            <a:fld id="{81D60167-4931-47E6-BA6A-407CBD079E47}" type="slidenum">
              <a:rPr lang="en-IN" smtClean="0"/>
              <a:t>4</a:t>
            </a:fld>
            <a:endParaRPr lang="en-IN" dirty="0"/>
          </a:p>
        </p:txBody>
      </p:sp>
      <p:sp>
        <p:nvSpPr>
          <p:cNvPr id="3" name="Text Placeholder 2">
            <a:extLst>
              <a:ext uri="{FF2B5EF4-FFF2-40B4-BE49-F238E27FC236}">
                <a16:creationId xmlns:a16="http://schemas.microsoft.com/office/drawing/2014/main" id="{4DF3935B-21FE-10AD-5055-C37AACCE4C92}"/>
              </a:ext>
            </a:extLst>
          </p:cNvPr>
          <p:cNvSpPr>
            <a:spLocks noGrp="1"/>
          </p:cNvSpPr>
          <p:nvPr>
            <p:ph type="body" idx="4294967295"/>
          </p:nvPr>
        </p:nvSpPr>
        <p:spPr>
          <a:xfrm>
            <a:off x="0" y="1143000"/>
            <a:ext cx="8153400" cy="2057400"/>
          </a:xfrm>
        </p:spPr>
        <p:txBody>
          <a:bodyPr/>
          <a:lstStyle/>
          <a:p>
            <a:pPr algn="just"/>
            <a:r>
              <a:rPr lang="en-IN" sz="2000" b="0" i="0" u="none" strike="noStrike" dirty="0">
                <a:solidFill>
                  <a:srgbClr val="212529"/>
                </a:solidFill>
                <a:effectLst/>
                <a:latin typeface="Times New Roman" panose="02020603050405020304" pitchFamily="18" charset="0"/>
                <a:cs typeface="Times New Roman" panose="02020603050405020304" pitchFamily="18" charset="0"/>
              </a:rPr>
              <a:t>The </a:t>
            </a:r>
            <a:r>
              <a:rPr lang="en-IN" sz="2000" b="1" i="1" u="none" strike="noStrike" dirty="0">
                <a:solidFill>
                  <a:srgbClr val="C00000"/>
                </a:solidFill>
                <a:effectLst/>
                <a:latin typeface="Times New Roman" panose="02020603050405020304" pitchFamily="18" charset="0"/>
                <a:cs typeface="Times New Roman" panose="02020603050405020304" pitchFamily="18" charset="0"/>
              </a:rPr>
              <a:t>Manhattan Project </a:t>
            </a:r>
            <a:r>
              <a:rPr lang="en-IN" sz="2000" b="0" i="0" u="none" strike="noStrike" dirty="0">
                <a:solidFill>
                  <a:srgbClr val="212529"/>
                </a:solidFill>
                <a:effectLst/>
                <a:latin typeface="Times New Roman" panose="02020603050405020304" pitchFamily="18" charset="0"/>
                <a:cs typeface="Times New Roman" panose="02020603050405020304" pitchFamily="18" charset="0"/>
              </a:rPr>
              <a:t>was an unprecedented, top-secret World War II government program in which the United States rushed to develop and deploy the world’s first atomic weapons before Nazi Germany. The use of these weapons by the United States against Japan in August 1945 ultimately became one of the most important historical events of the 20th century. </a:t>
            </a:r>
          </a:p>
          <a:p>
            <a:pPr algn="just"/>
            <a:endParaRPr lang="en-IN" sz="2000" dirty="0">
              <a:solidFill>
                <a:srgbClr val="212529"/>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https://</a:t>
            </a:r>
            <a:r>
              <a:rPr lang="en-US" sz="2000" dirty="0" err="1">
                <a:latin typeface="Times New Roman" panose="02020603050405020304" pitchFamily="18" charset="0"/>
                <a:cs typeface="Times New Roman" panose="02020603050405020304" pitchFamily="18" charset="0"/>
              </a:rPr>
              <a:t>www.nps.gov</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mapr</a:t>
            </a:r>
            <a:r>
              <a:rPr lang="en-US" sz="2000" dirty="0">
                <a:latin typeface="Times New Roman" panose="02020603050405020304" pitchFamily="18" charset="0"/>
                <a:cs typeface="Times New Roman" panose="02020603050405020304" pitchFamily="18" charset="0"/>
              </a:rPr>
              <a:t>/learn/</a:t>
            </a:r>
            <a:r>
              <a:rPr lang="en-US" sz="2000" dirty="0" err="1">
                <a:latin typeface="Times New Roman" panose="02020603050405020304" pitchFamily="18" charset="0"/>
                <a:cs typeface="Times New Roman" panose="02020603050405020304" pitchFamily="18" charset="0"/>
              </a:rPr>
              <a:t>manhattan-project.htm</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E181881-2737-BEDB-DA37-81FC3A98D88D}"/>
              </a:ext>
            </a:extLst>
          </p:cNvPr>
          <p:cNvPicPr>
            <a:picLocks noChangeAspect="1"/>
          </p:cNvPicPr>
          <p:nvPr/>
        </p:nvPicPr>
        <p:blipFill>
          <a:blip r:embed="rId2"/>
          <a:stretch>
            <a:fillRect/>
          </a:stretch>
        </p:blipFill>
        <p:spPr>
          <a:xfrm>
            <a:off x="164320" y="3429000"/>
            <a:ext cx="8815360" cy="2543967"/>
          </a:xfrm>
          <a:prstGeom prst="rect">
            <a:avLst/>
          </a:prstGeom>
        </p:spPr>
      </p:pic>
    </p:spTree>
    <p:extLst>
      <p:ext uri="{BB962C8B-B14F-4D97-AF65-F5344CB8AC3E}">
        <p14:creationId xmlns:p14="http://schemas.microsoft.com/office/powerpoint/2010/main" val="307017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7286-F575-27A1-4101-B51DD382A7C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56F300E-2F67-1ADB-A747-2357366DE864}"/>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218BC934-7689-B565-C316-EBB10471E92C}"/>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6A9AF0DF-BF43-0CA0-32B8-1D6092F53B91}"/>
              </a:ext>
            </a:extLst>
          </p:cNvPr>
          <p:cNvSpPr>
            <a:spLocks noGrp="1"/>
          </p:cNvSpPr>
          <p:nvPr>
            <p:ph type="sldNum" sz="quarter" idx="7"/>
          </p:nvPr>
        </p:nvSpPr>
        <p:spPr/>
        <p:txBody>
          <a:bodyPr/>
          <a:lstStyle/>
          <a:p>
            <a:pPr marL="25400">
              <a:lnSpc>
                <a:spcPts val="1650"/>
              </a:lnSpc>
            </a:pPr>
            <a:fld id="{81D60167-4931-47E6-BA6A-407CBD079E47}" type="slidenum">
              <a:rPr lang="en-IN" smtClean="0"/>
              <a:t>40</a:t>
            </a:fld>
            <a:endParaRPr lang="en-IN" dirty="0"/>
          </a:p>
        </p:txBody>
      </p:sp>
      <p:pic>
        <p:nvPicPr>
          <p:cNvPr id="6" name="Picture 5">
            <a:extLst>
              <a:ext uri="{FF2B5EF4-FFF2-40B4-BE49-F238E27FC236}">
                <a16:creationId xmlns:a16="http://schemas.microsoft.com/office/drawing/2014/main" id="{6F949C4D-CF45-D401-4B87-5FB571FCD1C1}"/>
              </a:ext>
            </a:extLst>
          </p:cNvPr>
          <p:cNvPicPr>
            <a:picLocks noChangeAspect="1"/>
          </p:cNvPicPr>
          <p:nvPr/>
        </p:nvPicPr>
        <p:blipFill>
          <a:blip r:embed="rId2"/>
          <a:stretch>
            <a:fillRect/>
          </a:stretch>
        </p:blipFill>
        <p:spPr>
          <a:xfrm>
            <a:off x="685799" y="1524000"/>
            <a:ext cx="8060109" cy="4269458"/>
          </a:xfrm>
          <a:prstGeom prst="rect">
            <a:avLst/>
          </a:prstGeom>
        </p:spPr>
      </p:pic>
    </p:spTree>
    <p:extLst>
      <p:ext uri="{BB962C8B-B14F-4D97-AF65-F5344CB8AC3E}">
        <p14:creationId xmlns:p14="http://schemas.microsoft.com/office/powerpoint/2010/main" val="1412908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1A5F-43D2-CAB5-F13A-CA39517F6BCF}"/>
              </a:ext>
            </a:extLst>
          </p:cNvPr>
          <p:cNvSpPr>
            <a:spLocks noGrp="1"/>
          </p:cNvSpPr>
          <p:nvPr>
            <p:ph type="title"/>
          </p:nvPr>
        </p:nvSpPr>
        <p:spPr>
          <a:xfrm>
            <a:off x="152400" y="457200"/>
            <a:ext cx="7822363" cy="457200"/>
          </a:xfrm>
        </p:spPr>
        <p:txBody>
          <a:bodyPr/>
          <a:lstStyle/>
          <a:p>
            <a:r>
              <a:rPr lang="en-US" dirty="0"/>
              <a:t>Project Phases</a:t>
            </a:r>
          </a:p>
        </p:txBody>
      </p:sp>
      <p:sp>
        <p:nvSpPr>
          <p:cNvPr id="3" name="Footer Placeholder 2">
            <a:extLst>
              <a:ext uri="{FF2B5EF4-FFF2-40B4-BE49-F238E27FC236}">
                <a16:creationId xmlns:a16="http://schemas.microsoft.com/office/drawing/2014/main" id="{F0258C87-30BC-4E00-8F0E-EE07CE5C864F}"/>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18BEC33A-E7DE-72FA-5C7A-23CB1C986F76}"/>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769E3544-C8E1-00BE-7996-8ED5C0D7C042}"/>
              </a:ext>
            </a:extLst>
          </p:cNvPr>
          <p:cNvSpPr>
            <a:spLocks noGrp="1"/>
          </p:cNvSpPr>
          <p:nvPr>
            <p:ph type="sldNum" sz="quarter" idx="7"/>
          </p:nvPr>
        </p:nvSpPr>
        <p:spPr/>
        <p:txBody>
          <a:bodyPr/>
          <a:lstStyle/>
          <a:p>
            <a:pPr marL="25400">
              <a:lnSpc>
                <a:spcPts val="1650"/>
              </a:lnSpc>
            </a:pPr>
            <a:fld id="{81D60167-4931-47E6-BA6A-407CBD079E47}" type="slidenum">
              <a:rPr lang="en-IN" smtClean="0"/>
              <a:t>41</a:t>
            </a:fld>
            <a:endParaRPr lang="en-IN" dirty="0"/>
          </a:p>
        </p:txBody>
      </p:sp>
      <p:pic>
        <p:nvPicPr>
          <p:cNvPr id="6" name="Picture 5">
            <a:extLst>
              <a:ext uri="{FF2B5EF4-FFF2-40B4-BE49-F238E27FC236}">
                <a16:creationId xmlns:a16="http://schemas.microsoft.com/office/drawing/2014/main" id="{37FA5C65-1E7D-1F99-3518-2813C9E33B92}"/>
              </a:ext>
            </a:extLst>
          </p:cNvPr>
          <p:cNvPicPr>
            <a:picLocks noChangeAspect="1"/>
          </p:cNvPicPr>
          <p:nvPr/>
        </p:nvPicPr>
        <p:blipFill>
          <a:blip r:embed="rId2"/>
          <a:stretch>
            <a:fillRect/>
          </a:stretch>
        </p:blipFill>
        <p:spPr>
          <a:xfrm>
            <a:off x="228600" y="1371600"/>
            <a:ext cx="8610600" cy="4343399"/>
          </a:xfrm>
          <a:prstGeom prst="rect">
            <a:avLst/>
          </a:prstGeom>
        </p:spPr>
      </p:pic>
    </p:spTree>
    <p:extLst>
      <p:ext uri="{BB962C8B-B14F-4D97-AF65-F5344CB8AC3E}">
        <p14:creationId xmlns:p14="http://schemas.microsoft.com/office/powerpoint/2010/main" val="1798523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6927-0CC6-7647-B674-D809E7EE37BC}"/>
              </a:ext>
            </a:extLst>
          </p:cNvPr>
          <p:cNvSpPr>
            <a:spLocks noGrp="1"/>
          </p:cNvSpPr>
          <p:nvPr>
            <p:ph type="title"/>
          </p:nvPr>
        </p:nvSpPr>
        <p:spPr>
          <a:xfrm>
            <a:off x="1169235" y="138176"/>
            <a:ext cx="6805528" cy="307777"/>
          </a:xfrm>
        </p:spPr>
        <p:txBody>
          <a:bodyPr/>
          <a:lstStyle/>
          <a:p>
            <a:r>
              <a:rPr lang="en-US" dirty="0"/>
              <a:t>Single Phase</a:t>
            </a:r>
          </a:p>
        </p:txBody>
      </p:sp>
      <p:sp>
        <p:nvSpPr>
          <p:cNvPr id="3" name="Footer Placeholder 2">
            <a:extLst>
              <a:ext uri="{FF2B5EF4-FFF2-40B4-BE49-F238E27FC236}">
                <a16:creationId xmlns:a16="http://schemas.microsoft.com/office/drawing/2014/main" id="{B1D77DE9-DD89-C586-61EE-549DD35B35E9}"/>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5163FA09-B5DD-2871-F67E-312E499EAEE8}"/>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8B440B70-25CA-9E52-6D87-D982D5DE1FE3}"/>
              </a:ext>
            </a:extLst>
          </p:cNvPr>
          <p:cNvSpPr>
            <a:spLocks noGrp="1"/>
          </p:cNvSpPr>
          <p:nvPr>
            <p:ph type="sldNum" sz="quarter" idx="7"/>
          </p:nvPr>
        </p:nvSpPr>
        <p:spPr/>
        <p:txBody>
          <a:bodyPr/>
          <a:lstStyle/>
          <a:p>
            <a:pPr marL="25400">
              <a:lnSpc>
                <a:spcPts val="1650"/>
              </a:lnSpc>
            </a:pPr>
            <a:fld id="{81D60167-4931-47E6-BA6A-407CBD079E47}" type="slidenum">
              <a:rPr lang="en-IN" smtClean="0"/>
              <a:t>42</a:t>
            </a:fld>
            <a:endParaRPr lang="en-IN" dirty="0"/>
          </a:p>
        </p:txBody>
      </p:sp>
      <p:pic>
        <p:nvPicPr>
          <p:cNvPr id="6" name="Picture 5">
            <a:extLst>
              <a:ext uri="{FF2B5EF4-FFF2-40B4-BE49-F238E27FC236}">
                <a16:creationId xmlns:a16="http://schemas.microsoft.com/office/drawing/2014/main" id="{39235FE8-4A48-41B4-AC1F-41513129BA9D}"/>
              </a:ext>
            </a:extLst>
          </p:cNvPr>
          <p:cNvPicPr>
            <a:picLocks noChangeAspect="1"/>
          </p:cNvPicPr>
          <p:nvPr/>
        </p:nvPicPr>
        <p:blipFill>
          <a:blip r:embed="rId2"/>
          <a:stretch>
            <a:fillRect/>
          </a:stretch>
        </p:blipFill>
        <p:spPr>
          <a:xfrm>
            <a:off x="685800" y="1894252"/>
            <a:ext cx="7772400" cy="3069495"/>
          </a:xfrm>
          <a:prstGeom prst="rect">
            <a:avLst/>
          </a:prstGeom>
        </p:spPr>
      </p:pic>
    </p:spTree>
    <p:extLst>
      <p:ext uri="{BB962C8B-B14F-4D97-AF65-F5344CB8AC3E}">
        <p14:creationId xmlns:p14="http://schemas.microsoft.com/office/powerpoint/2010/main" val="2243562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6DF1-1CE4-1C2C-BC29-B8566B01295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D5CEAB8-FD7C-8755-3EF9-39888D3ABD6B}"/>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D9B913EE-A7AD-1276-3379-8B7A4DE6085A}"/>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1D5242A1-4FD9-7634-3A64-6AF30D9D254F}"/>
              </a:ext>
            </a:extLst>
          </p:cNvPr>
          <p:cNvSpPr>
            <a:spLocks noGrp="1"/>
          </p:cNvSpPr>
          <p:nvPr>
            <p:ph type="sldNum" sz="quarter" idx="7"/>
          </p:nvPr>
        </p:nvSpPr>
        <p:spPr/>
        <p:txBody>
          <a:bodyPr/>
          <a:lstStyle/>
          <a:p>
            <a:pPr marL="25400">
              <a:lnSpc>
                <a:spcPts val="1650"/>
              </a:lnSpc>
            </a:pPr>
            <a:fld id="{81D60167-4931-47E6-BA6A-407CBD079E47}" type="slidenum">
              <a:rPr lang="en-IN" smtClean="0"/>
              <a:t>43</a:t>
            </a:fld>
            <a:endParaRPr lang="en-IN" dirty="0"/>
          </a:p>
        </p:txBody>
      </p:sp>
      <p:pic>
        <p:nvPicPr>
          <p:cNvPr id="6" name="Picture 5">
            <a:extLst>
              <a:ext uri="{FF2B5EF4-FFF2-40B4-BE49-F238E27FC236}">
                <a16:creationId xmlns:a16="http://schemas.microsoft.com/office/drawing/2014/main" id="{88EA9F5B-7B4C-F9D0-2F69-BCBD85146596}"/>
              </a:ext>
            </a:extLst>
          </p:cNvPr>
          <p:cNvPicPr>
            <a:picLocks noChangeAspect="1"/>
          </p:cNvPicPr>
          <p:nvPr/>
        </p:nvPicPr>
        <p:blipFill>
          <a:blip r:embed="rId2"/>
          <a:stretch>
            <a:fillRect/>
          </a:stretch>
        </p:blipFill>
        <p:spPr>
          <a:xfrm>
            <a:off x="457200" y="1129437"/>
            <a:ext cx="7772400" cy="2078664"/>
          </a:xfrm>
          <a:prstGeom prst="rect">
            <a:avLst/>
          </a:prstGeom>
        </p:spPr>
      </p:pic>
      <p:pic>
        <p:nvPicPr>
          <p:cNvPr id="7" name="Picture 6">
            <a:extLst>
              <a:ext uri="{FF2B5EF4-FFF2-40B4-BE49-F238E27FC236}">
                <a16:creationId xmlns:a16="http://schemas.microsoft.com/office/drawing/2014/main" id="{276DF98A-9BC9-57DD-E4CA-CE671CEF4074}"/>
              </a:ext>
            </a:extLst>
          </p:cNvPr>
          <p:cNvPicPr>
            <a:picLocks noChangeAspect="1"/>
          </p:cNvPicPr>
          <p:nvPr/>
        </p:nvPicPr>
        <p:blipFill>
          <a:blip r:embed="rId3"/>
          <a:stretch>
            <a:fillRect/>
          </a:stretch>
        </p:blipFill>
        <p:spPr>
          <a:xfrm>
            <a:off x="1164472" y="3237270"/>
            <a:ext cx="6248400" cy="3111500"/>
          </a:xfrm>
          <a:prstGeom prst="rect">
            <a:avLst/>
          </a:prstGeom>
        </p:spPr>
      </p:pic>
    </p:spTree>
    <p:extLst>
      <p:ext uri="{BB962C8B-B14F-4D97-AF65-F5344CB8AC3E}">
        <p14:creationId xmlns:p14="http://schemas.microsoft.com/office/powerpoint/2010/main" val="2799616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9D98-DC84-5C22-15C0-9AEB32CB50D8}"/>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645E9D65-AC3D-D82A-B6A2-45A853EE403D}"/>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0BF0F8BC-C84C-DCC9-A1DC-CF2451ADF930}"/>
              </a:ext>
            </a:extLst>
          </p:cNvPr>
          <p:cNvSpPr>
            <a:spLocks noGrp="1"/>
          </p:cNvSpPr>
          <p:nvPr>
            <p:ph type="dt" sz="half" idx="6"/>
          </p:nvPr>
        </p:nvSpPr>
        <p:spPr/>
        <p:txBody>
          <a:bodyPr/>
          <a:lstStyle/>
          <a:p>
            <a:fld id="{E136F7DC-2495-3645-B8D2-63CA2133B6DB}" type="datetime1">
              <a:rPr lang="en-IN" smtClean="0"/>
              <a:t>17/01/25</a:t>
            </a:fld>
            <a:endParaRPr lang="en-US"/>
          </a:p>
        </p:txBody>
      </p:sp>
      <p:sp>
        <p:nvSpPr>
          <p:cNvPr id="5" name="Slide Number Placeholder 4">
            <a:extLst>
              <a:ext uri="{FF2B5EF4-FFF2-40B4-BE49-F238E27FC236}">
                <a16:creationId xmlns:a16="http://schemas.microsoft.com/office/drawing/2014/main" id="{DE5D2331-6271-B349-3F76-EF4BA7B79475}"/>
              </a:ext>
            </a:extLst>
          </p:cNvPr>
          <p:cNvSpPr>
            <a:spLocks noGrp="1"/>
          </p:cNvSpPr>
          <p:nvPr>
            <p:ph type="sldNum" sz="quarter" idx="7"/>
          </p:nvPr>
        </p:nvSpPr>
        <p:spPr/>
        <p:txBody>
          <a:bodyPr/>
          <a:lstStyle/>
          <a:p>
            <a:pPr marL="25400">
              <a:lnSpc>
                <a:spcPts val="1650"/>
              </a:lnSpc>
            </a:pPr>
            <a:fld id="{81D60167-4931-47E6-BA6A-407CBD079E47}" type="slidenum">
              <a:rPr lang="en-IN" smtClean="0"/>
              <a:t>44</a:t>
            </a:fld>
            <a:endParaRPr lang="en-IN" dirty="0"/>
          </a:p>
        </p:txBody>
      </p:sp>
    </p:spTree>
    <p:extLst>
      <p:ext uri="{BB962C8B-B14F-4D97-AF65-F5344CB8AC3E}">
        <p14:creationId xmlns:p14="http://schemas.microsoft.com/office/powerpoint/2010/main" val="2036079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16140" y="5937503"/>
            <a:ext cx="1927859" cy="92049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9F1C33"/>
          </a:solidFill>
        </p:spPr>
        <p:txBody>
          <a:bodyPr wrap="square" lIns="0" tIns="0" rIns="0" bIns="0" rtlCol="0"/>
          <a:lstStyle/>
          <a:p>
            <a:endParaRPr/>
          </a:p>
        </p:txBody>
      </p:sp>
      <p:sp>
        <p:nvSpPr>
          <p:cNvPr id="4" name="object 4"/>
          <p:cNvSpPr txBox="1">
            <a:spLocks noGrp="1"/>
          </p:cNvSpPr>
          <p:nvPr>
            <p:ph type="title"/>
          </p:nvPr>
        </p:nvSpPr>
        <p:spPr>
          <a:xfrm>
            <a:off x="3412680" y="3058063"/>
            <a:ext cx="2315210" cy="567055"/>
          </a:xfrm>
          <a:prstGeom prst="rect">
            <a:avLst/>
          </a:prstGeom>
        </p:spPr>
        <p:txBody>
          <a:bodyPr vert="horz" wrap="square" lIns="0" tIns="0" rIns="0" bIns="0" rtlCol="0">
            <a:spAutoFit/>
          </a:bodyPr>
          <a:lstStyle/>
          <a:p>
            <a:pPr marL="12700">
              <a:lnSpc>
                <a:spcPct val="100000"/>
              </a:lnSpc>
            </a:pPr>
            <a:r>
              <a:rPr sz="3600" spc="-5" dirty="0">
                <a:solidFill>
                  <a:srgbClr val="FFFFFF"/>
                </a:solidFill>
              </a:rPr>
              <a:t>Thank</a:t>
            </a:r>
            <a:r>
              <a:rPr sz="3600" spc="-254" dirty="0">
                <a:solidFill>
                  <a:srgbClr val="FFFFFF"/>
                </a:solidFill>
              </a:rPr>
              <a:t> </a:t>
            </a:r>
            <a:r>
              <a:rPr sz="3600" spc="-70" dirty="0">
                <a:solidFill>
                  <a:srgbClr val="FFFFFF"/>
                </a:solidFill>
              </a:rPr>
              <a:t>You</a:t>
            </a:r>
            <a:endParaRPr sz="3600"/>
          </a:p>
        </p:txBody>
      </p:sp>
      <p:sp>
        <p:nvSpPr>
          <p:cNvPr id="5" name="object 5"/>
          <p:cNvSpPr/>
          <p:nvPr/>
        </p:nvSpPr>
        <p:spPr>
          <a:xfrm>
            <a:off x="7214616" y="5937503"/>
            <a:ext cx="1929383" cy="9204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45</a:t>
            </a:fld>
            <a:endParaRPr dirty="0"/>
          </a:p>
        </p:txBody>
      </p:sp>
      <p:sp>
        <p:nvSpPr>
          <p:cNvPr id="7" name="Date Placeholder 6">
            <a:extLst>
              <a:ext uri="{FF2B5EF4-FFF2-40B4-BE49-F238E27FC236}">
                <a16:creationId xmlns:a16="http://schemas.microsoft.com/office/drawing/2014/main" id="{2362FC24-41F4-3F0B-377B-EECD23BB36FE}"/>
              </a:ext>
            </a:extLst>
          </p:cNvPr>
          <p:cNvSpPr>
            <a:spLocks noGrp="1"/>
          </p:cNvSpPr>
          <p:nvPr>
            <p:ph type="dt" sz="half" idx="6"/>
          </p:nvPr>
        </p:nvSpPr>
        <p:spPr/>
        <p:txBody>
          <a:bodyPr/>
          <a:lstStyle/>
          <a:p>
            <a:fld id="{4C61A1ED-BD2B-0944-ABCB-181E5534DB8F}" type="datetime1">
              <a:rPr lang="en-IN" smtClean="0"/>
              <a:t>17/01/25</a:t>
            </a:fld>
            <a:endParaRPr lang="en-US"/>
          </a:p>
        </p:txBody>
      </p:sp>
      <p:sp>
        <p:nvSpPr>
          <p:cNvPr id="8" name="Footer Placeholder 7">
            <a:extLst>
              <a:ext uri="{FF2B5EF4-FFF2-40B4-BE49-F238E27FC236}">
                <a16:creationId xmlns:a16="http://schemas.microsoft.com/office/drawing/2014/main" id="{B990C796-46CD-1C26-9027-47ACCE8D04D6}"/>
              </a:ext>
            </a:extLst>
          </p:cNvPr>
          <p:cNvSpPr>
            <a:spLocks noGrp="1"/>
          </p:cNvSpPr>
          <p:nvPr>
            <p:ph type="ftr" sz="quarter" idx="5"/>
          </p:nvPr>
        </p:nvSpPr>
        <p:spPr/>
        <p:txBody>
          <a:bodyPr/>
          <a:lstStyle/>
          <a:p>
            <a:r>
              <a:rPr lang="en-IN"/>
              <a:t>Week-1  project Fundamentals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9FF0D8-15C6-6908-D0F7-B477787FA11C}"/>
              </a:ext>
            </a:extLst>
          </p:cNvPr>
          <p:cNvSpPr>
            <a:spLocks noGrp="1"/>
          </p:cNvSpPr>
          <p:nvPr>
            <p:ph type="dt" sz="half" idx="6"/>
          </p:nvPr>
        </p:nvSpPr>
        <p:spPr>
          <a:xfrm>
            <a:off x="1143000" y="6377940"/>
            <a:ext cx="1417320" cy="342900"/>
          </a:xfrm>
        </p:spPr>
        <p:txBody>
          <a:bodyPr/>
          <a:lstStyle/>
          <a:p>
            <a:fld id="{DFE87FB2-79E4-E042-B0F4-7A20098C57B5}" type="datetime1">
              <a:rPr lang="en-IN" smtClean="0"/>
              <a:t>17/01/25</a:t>
            </a:fld>
            <a:endParaRPr lang="en-US" dirty="0"/>
          </a:p>
        </p:txBody>
      </p:sp>
      <p:sp>
        <p:nvSpPr>
          <p:cNvPr id="5" name="Footer Placeholder 4">
            <a:extLst>
              <a:ext uri="{FF2B5EF4-FFF2-40B4-BE49-F238E27FC236}">
                <a16:creationId xmlns:a16="http://schemas.microsoft.com/office/drawing/2014/main" id="{F2C42098-6384-3F64-8647-AB4615E8F50D}"/>
              </a:ext>
            </a:extLst>
          </p:cNvPr>
          <p:cNvSpPr>
            <a:spLocks noGrp="1"/>
          </p:cNvSpPr>
          <p:nvPr>
            <p:ph type="ftr" sz="quarter" idx="5"/>
          </p:nvPr>
        </p:nvSpPr>
        <p:spPr>
          <a:xfrm>
            <a:off x="1676400" y="6377940"/>
            <a:ext cx="6629400" cy="342900"/>
          </a:xfrm>
        </p:spPr>
        <p:txBody>
          <a:bodyPr/>
          <a:lstStyle/>
          <a:p>
            <a:r>
              <a:rPr lang="en-IN"/>
              <a:t>Week-1  project Fundamentals</a:t>
            </a:r>
            <a:endParaRPr lang="en-IN" dirty="0"/>
          </a:p>
        </p:txBody>
      </p:sp>
      <p:sp>
        <p:nvSpPr>
          <p:cNvPr id="6" name="Slide Number Placeholder 5">
            <a:extLst>
              <a:ext uri="{FF2B5EF4-FFF2-40B4-BE49-F238E27FC236}">
                <a16:creationId xmlns:a16="http://schemas.microsoft.com/office/drawing/2014/main" id="{287E1D72-526A-8D67-56EE-10A865A3926E}"/>
              </a:ext>
            </a:extLst>
          </p:cNvPr>
          <p:cNvSpPr>
            <a:spLocks noGrp="1"/>
          </p:cNvSpPr>
          <p:nvPr>
            <p:ph type="sldNum" sz="quarter" idx="7"/>
          </p:nvPr>
        </p:nvSpPr>
        <p:spPr/>
        <p:txBody>
          <a:bodyPr/>
          <a:lstStyle/>
          <a:p>
            <a:pPr marL="25400">
              <a:lnSpc>
                <a:spcPts val="1650"/>
              </a:lnSpc>
            </a:pPr>
            <a:fld id="{81D60167-4931-47E6-BA6A-407CBD079E47}" type="slidenum">
              <a:rPr lang="en-IN" smtClean="0"/>
              <a:t>5</a:t>
            </a:fld>
            <a:endParaRPr lang="en-IN" dirty="0"/>
          </a:p>
        </p:txBody>
      </p:sp>
      <p:sp>
        <p:nvSpPr>
          <p:cNvPr id="7" name="object 2">
            <a:extLst>
              <a:ext uri="{FF2B5EF4-FFF2-40B4-BE49-F238E27FC236}">
                <a16:creationId xmlns:a16="http://schemas.microsoft.com/office/drawing/2014/main" id="{F4402ACC-C545-DC4E-C79D-E42853BA25D1}"/>
              </a:ext>
            </a:extLst>
          </p:cNvPr>
          <p:cNvSpPr/>
          <p:nvPr/>
        </p:nvSpPr>
        <p:spPr>
          <a:xfrm>
            <a:off x="7216141" y="5827015"/>
            <a:ext cx="1927859" cy="920495"/>
          </a:xfrm>
          <a:prstGeom prst="rect">
            <a:avLst/>
          </a:prstGeom>
          <a:blipFill>
            <a:blip r:embed="rId2" cstate="print"/>
            <a:stretch>
              <a:fillRect/>
            </a:stretch>
          </a:blipFill>
        </p:spPr>
        <p:txBody>
          <a:bodyPr wrap="square" lIns="0" tIns="0" rIns="0" bIns="0" rtlCol="0"/>
          <a:lstStyle/>
          <a:p>
            <a:endParaRPr/>
          </a:p>
        </p:txBody>
      </p:sp>
      <p:sp>
        <p:nvSpPr>
          <p:cNvPr id="9" name="Text Placeholder 8">
            <a:extLst>
              <a:ext uri="{FF2B5EF4-FFF2-40B4-BE49-F238E27FC236}">
                <a16:creationId xmlns:a16="http://schemas.microsoft.com/office/drawing/2014/main" id="{B5B3366F-35CA-D26E-05FB-6F0EC99CDBFA}"/>
              </a:ext>
            </a:extLst>
          </p:cNvPr>
          <p:cNvSpPr>
            <a:spLocks noGrp="1"/>
          </p:cNvSpPr>
          <p:nvPr>
            <p:ph type="body" idx="1"/>
          </p:nvPr>
        </p:nvSpPr>
        <p:spPr>
          <a:xfrm>
            <a:off x="535431" y="1633726"/>
            <a:ext cx="3503169" cy="1764029"/>
          </a:xfrm>
        </p:spPr>
        <p:txBody>
          <a:bodyPr/>
          <a:lstStyle/>
          <a:p>
            <a:endParaRPr lang="en-US" dirty="0"/>
          </a:p>
        </p:txBody>
      </p:sp>
      <p:pic>
        <p:nvPicPr>
          <p:cNvPr id="1026" name="Picture 2" descr="What is a Project?">
            <a:extLst>
              <a:ext uri="{FF2B5EF4-FFF2-40B4-BE49-F238E27FC236}">
                <a16:creationId xmlns:a16="http://schemas.microsoft.com/office/drawing/2014/main" id="{B8127F04-3B9C-E2C4-EBB2-5554F384F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 y="1101186"/>
            <a:ext cx="8313420" cy="46762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50D51062-DA30-11CD-C3E0-F769DCE9490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1091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FB507-868E-C39A-DD58-DE60C839A717}"/>
              </a:ext>
            </a:extLst>
          </p:cNvPr>
          <p:cNvSpPr>
            <a:spLocks noGrp="1"/>
          </p:cNvSpPr>
          <p:nvPr>
            <p:ph type="title"/>
          </p:nvPr>
        </p:nvSpPr>
        <p:spPr>
          <a:xfrm>
            <a:off x="228601" y="457200"/>
            <a:ext cx="7391400" cy="611886"/>
          </a:xfrm>
        </p:spPr>
        <p:txBody>
          <a:bodyPr/>
          <a:lstStyle/>
          <a:p>
            <a:r>
              <a:rPr lang="en-US" dirty="0"/>
              <a:t>Definition of Project</a:t>
            </a:r>
          </a:p>
        </p:txBody>
      </p:sp>
      <p:sp>
        <p:nvSpPr>
          <p:cNvPr id="4" name="Footer Placeholder 3">
            <a:extLst>
              <a:ext uri="{FF2B5EF4-FFF2-40B4-BE49-F238E27FC236}">
                <a16:creationId xmlns:a16="http://schemas.microsoft.com/office/drawing/2014/main" id="{0A1DC7B3-B7CE-BFCA-8D12-9274A6988038}"/>
              </a:ext>
            </a:extLst>
          </p:cNvPr>
          <p:cNvSpPr>
            <a:spLocks noGrp="1"/>
          </p:cNvSpPr>
          <p:nvPr>
            <p:ph type="ftr" sz="quarter" idx="5"/>
          </p:nvPr>
        </p:nvSpPr>
        <p:spPr/>
        <p:txBody>
          <a:bodyPr/>
          <a:lstStyle/>
          <a:p>
            <a:r>
              <a:rPr lang="en-IN"/>
              <a:t>Week-1  project Fundamentals</a:t>
            </a:r>
          </a:p>
        </p:txBody>
      </p:sp>
      <p:sp>
        <p:nvSpPr>
          <p:cNvPr id="5" name="Date Placeholder 4">
            <a:extLst>
              <a:ext uri="{FF2B5EF4-FFF2-40B4-BE49-F238E27FC236}">
                <a16:creationId xmlns:a16="http://schemas.microsoft.com/office/drawing/2014/main" id="{0DD74717-9EA7-30A8-FA4C-F4EC9A64614B}"/>
              </a:ext>
            </a:extLst>
          </p:cNvPr>
          <p:cNvSpPr>
            <a:spLocks noGrp="1"/>
          </p:cNvSpPr>
          <p:nvPr>
            <p:ph type="dt" sz="half" idx="6"/>
          </p:nvPr>
        </p:nvSpPr>
        <p:spPr/>
        <p:txBody>
          <a:bodyPr/>
          <a:lstStyle/>
          <a:p>
            <a:fld id="{56384E47-2E4F-FC4E-B865-0A02ED4D7B50}" type="datetime1">
              <a:rPr lang="en-IN" smtClean="0"/>
              <a:t>17/01/25</a:t>
            </a:fld>
            <a:endParaRPr lang="en-US" dirty="0"/>
          </a:p>
        </p:txBody>
      </p:sp>
      <p:sp>
        <p:nvSpPr>
          <p:cNvPr id="6" name="Slide Number Placeholder 5">
            <a:extLst>
              <a:ext uri="{FF2B5EF4-FFF2-40B4-BE49-F238E27FC236}">
                <a16:creationId xmlns:a16="http://schemas.microsoft.com/office/drawing/2014/main" id="{F26434F8-9B00-ACD4-BDA3-51F61644606D}"/>
              </a:ext>
            </a:extLst>
          </p:cNvPr>
          <p:cNvSpPr>
            <a:spLocks noGrp="1"/>
          </p:cNvSpPr>
          <p:nvPr>
            <p:ph type="sldNum" sz="quarter" idx="7"/>
          </p:nvPr>
        </p:nvSpPr>
        <p:spPr/>
        <p:txBody>
          <a:bodyPr/>
          <a:lstStyle/>
          <a:p>
            <a:pPr marL="25400">
              <a:lnSpc>
                <a:spcPts val="1650"/>
              </a:lnSpc>
            </a:pPr>
            <a:fld id="{81D60167-4931-47E6-BA6A-407CBD079E47}" type="slidenum">
              <a:rPr lang="en-IN" smtClean="0"/>
              <a:t>6</a:t>
            </a:fld>
            <a:endParaRPr lang="en-IN" dirty="0"/>
          </a:p>
        </p:txBody>
      </p:sp>
      <p:sp>
        <p:nvSpPr>
          <p:cNvPr id="3" name="Text Placeholder 2">
            <a:extLst>
              <a:ext uri="{FF2B5EF4-FFF2-40B4-BE49-F238E27FC236}">
                <a16:creationId xmlns:a16="http://schemas.microsoft.com/office/drawing/2014/main" id="{1B79AE10-AB7A-2796-EE65-F3137D4098B4}"/>
              </a:ext>
            </a:extLst>
          </p:cNvPr>
          <p:cNvSpPr>
            <a:spLocks noGrp="1"/>
          </p:cNvSpPr>
          <p:nvPr>
            <p:ph type="body" idx="4294967295"/>
          </p:nvPr>
        </p:nvSpPr>
        <p:spPr>
          <a:xfrm>
            <a:off x="457200" y="1295400"/>
            <a:ext cx="7616825" cy="1476375"/>
          </a:xfrm>
        </p:spPr>
        <p:txBody>
          <a:bodyPr/>
          <a:lstStyle/>
          <a:p>
            <a:r>
              <a:rPr lang="en-IN" sz="2800" b="1" kern="1200" dirty="0">
                <a:solidFill>
                  <a:srgbClr val="C00000"/>
                </a:solidFill>
                <a:latin typeface="AkayaKanadaka" panose="02010502080401010103" pitchFamily="2" charset="77"/>
                <a:cs typeface="AkayaKanadaka" panose="02010502080401010103" pitchFamily="2" charset="77"/>
              </a:rPr>
              <a:t>A temporary endeavour undertaken to create a unique product, service, or result.</a:t>
            </a:r>
          </a:p>
          <a:p>
            <a:endParaRPr lang="en-US" dirty="0"/>
          </a:p>
        </p:txBody>
      </p:sp>
      <p:sp>
        <p:nvSpPr>
          <p:cNvPr id="7" name="TextBox 6">
            <a:extLst>
              <a:ext uri="{FF2B5EF4-FFF2-40B4-BE49-F238E27FC236}">
                <a16:creationId xmlns:a16="http://schemas.microsoft.com/office/drawing/2014/main" id="{05FF6A3C-82A4-8CF7-5776-D00D200B99A5}"/>
              </a:ext>
            </a:extLst>
          </p:cNvPr>
          <p:cNvSpPr txBox="1"/>
          <p:nvPr/>
        </p:nvSpPr>
        <p:spPr>
          <a:xfrm>
            <a:off x="609599" y="2362200"/>
            <a:ext cx="4798568" cy="3557384"/>
          </a:xfrm>
          <a:prstGeom prst="rect">
            <a:avLst/>
          </a:prstGeom>
          <a:noFill/>
        </p:spPr>
        <p:txBody>
          <a:bodyPr wrap="square" rtlCol="0">
            <a:spAutoFit/>
          </a:bodyPr>
          <a:lstStyle/>
          <a:p>
            <a:pPr algn="l">
              <a:spcBef>
                <a:spcPts val="900"/>
              </a:spcBef>
              <a:spcAft>
                <a:spcPts val="900"/>
              </a:spcAft>
            </a:pPr>
            <a:endParaRPr lang="en-IN" b="0" i="0" u="none" strike="noStrike" dirty="0">
              <a:solidFill>
                <a:srgbClr val="1F1F1F"/>
              </a:solidFill>
              <a:effectLst/>
              <a:latin typeface="Helvetica Neue" panose="02000503000000020004" pitchFamily="2" charset="0"/>
            </a:endParaRPr>
          </a:p>
          <a:p>
            <a:pPr algn="l">
              <a:spcBef>
                <a:spcPts val="900"/>
              </a:spcBef>
              <a:spcAft>
                <a:spcPts val="900"/>
              </a:spcAft>
            </a:pPr>
            <a:br>
              <a:rPr lang="en-IN" sz="2000" b="0" i="0" u="none" strike="noStrike" dirty="0">
                <a:solidFill>
                  <a:srgbClr val="1F1F1F"/>
                </a:solidFill>
                <a:effectLst/>
                <a:latin typeface="Times New Roman" panose="02020603050405020304" pitchFamily="18" charset="0"/>
                <a:cs typeface="Times New Roman" panose="02020603050405020304" pitchFamily="18" charset="0"/>
              </a:rPr>
            </a:br>
            <a:endParaRPr lang="en-IN" sz="2000" b="0" i="0" u="none" strike="noStrike" dirty="0">
              <a:solidFill>
                <a:srgbClr val="1F1F1F"/>
              </a:solidFill>
              <a:effectLst/>
              <a:latin typeface="Times New Roman" panose="02020603050405020304" pitchFamily="18" charset="0"/>
              <a:cs typeface="Times New Roman" panose="02020603050405020304" pitchFamily="18" charset="0"/>
            </a:endParaRPr>
          </a:p>
          <a:p>
            <a:pPr algn="just">
              <a:lnSpc>
                <a:spcPts val="1800"/>
              </a:lnSpc>
              <a:spcAft>
                <a:spcPts val="750"/>
              </a:spcAft>
            </a:pPr>
            <a:r>
              <a:rPr lang="en-IN" sz="2000" i="0" u="none" strike="noStrike" dirty="0">
                <a:solidFill>
                  <a:srgbClr val="1F1F1F"/>
                </a:solidFill>
                <a:effectLst/>
                <a:latin typeface="Times New Roman" panose="02020603050405020304" pitchFamily="18" charset="0"/>
                <a:cs typeface="Times New Roman" panose="02020603050405020304" pitchFamily="18" charset="0"/>
              </a:rPr>
              <a:t>A project is a set of tasks that must be completed within a </a:t>
            </a:r>
            <a:r>
              <a:rPr lang="en-IN" sz="2000" b="1" i="0" u="none" strike="noStrike" dirty="0">
                <a:solidFill>
                  <a:srgbClr val="C00000"/>
                </a:solidFill>
                <a:effectLst/>
                <a:latin typeface="Times New Roman" panose="02020603050405020304" pitchFamily="18" charset="0"/>
                <a:cs typeface="Times New Roman" panose="02020603050405020304" pitchFamily="18" charset="0"/>
              </a:rPr>
              <a:t>defined timeline </a:t>
            </a:r>
            <a:r>
              <a:rPr lang="en-IN" sz="2000" i="0" u="none" strike="noStrike" dirty="0">
                <a:solidFill>
                  <a:srgbClr val="1F1F1F"/>
                </a:solidFill>
                <a:effectLst/>
                <a:latin typeface="Times New Roman" panose="02020603050405020304" pitchFamily="18" charset="0"/>
                <a:cs typeface="Times New Roman" panose="02020603050405020304" pitchFamily="18" charset="0"/>
              </a:rPr>
              <a:t>to accomplish a </a:t>
            </a:r>
            <a:r>
              <a:rPr lang="en-IN" sz="2000" b="1" i="0" u="none" strike="noStrike" dirty="0">
                <a:solidFill>
                  <a:srgbClr val="C00000"/>
                </a:solidFill>
                <a:effectLst/>
                <a:latin typeface="Times New Roman" panose="02020603050405020304" pitchFamily="18" charset="0"/>
                <a:cs typeface="Times New Roman" panose="02020603050405020304" pitchFamily="18" charset="0"/>
              </a:rPr>
              <a:t>specific set of goals</a:t>
            </a:r>
            <a:r>
              <a:rPr lang="en-IN" sz="2000" i="0" u="none" strike="noStrike" dirty="0">
                <a:solidFill>
                  <a:srgbClr val="1F1F1F"/>
                </a:solidFill>
                <a:effectLst/>
                <a:latin typeface="Times New Roman" panose="02020603050405020304" pitchFamily="18" charset="0"/>
                <a:cs typeface="Times New Roman" panose="02020603050405020304" pitchFamily="18" charset="0"/>
              </a:rPr>
              <a:t>. These tasks are completed by a </a:t>
            </a:r>
            <a:r>
              <a:rPr lang="en-IN" sz="2000" b="1" i="0" u="none" strike="noStrike" dirty="0">
                <a:solidFill>
                  <a:srgbClr val="C00000"/>
                </a:solidFill>
                <a:effectLst/>
                <a:latin typeface="Times New Roman" panose="02020603050405020304" pitchFamily="18" charset="0"/>
                <a:cs typeface="Times New Roman" panose="02020603050405020304" pitchFamily="18" charset="0"/>
              </a:rPr>
              <a:t>group of people </a:t>
            </a:r>
            <a:r>
              <a:rPr lang="en-IN" sz="2000" i="0" u="none" strike="noStrike" dirty="0">
                <a:solidFill>
                  <a:srgbClr val="1F1F1F"/>
                </a:solidFill>
                <a:effectLst/>
                <a:latin typeface="Times New Roman" panose="02020603050405020304" pitchFamily="18" charset="0"/>
                <a:cs typeface="Times New Roman" panose="02020603050405020304" pitchFamily="18" charset="0"/>
              </a:rPr>
              <a:t>known as the project team, which is </a:t>
            </a:r>
            <a:r>
              <a:rPr lang="en-IN" sz="2000" b="1" i="0" u="none" strike="noStrike" dirty="0">
                <a:solidFill>
                  <a:srgbClr val="C00000"/>
                </a:solidFill>
                <a:effectLst/>
                <a:latin typeface="Times New Roman" panose="02020603050405020304" pitchFamily="18" charset="0"/>
                <a:cs typeface="Times New Roman" panose="02020603050405020304" pitchFamily="18" charset="0"/>
              </a:rPr>
              <a:t>led by a project manager</a:t>
            </a:r>
            <a:r>
              <a:rPr lang="en-IN" sz="2000" i="0" u="none" strike="noStrike" dirty="0">
                <a:solidFill>
                  <a:srgbClr val="1F1F1F"/>
                </a:solidFill>
                <a:effectLst/>
                <a:latin typeface="Times New Roman" panose="02020603050405020304" pitchFamily="18" charset="0"/>
                <a:cs typeface="Times New Roman" panose="02020603050405020304" pitchFamily="18" charset="0"/>
              </a:rPr>
              <a:t>, who oversees the planning, scheduling, tracking and successful completion of projects.</a:t>
            </a:r>
          </a:p>
          <a:p>
            <a:endParaRPr lang="en-US" dirty="0"/>
          </a:p>
        </p:txBody>
      </p:sp>
      <p:pic>
        <p:nvPicPr>
          <p:cNvPr id="1026" name="Picture 2" descr="What is a Project? Definition, Types &amp; Examples | PM Study Circle">
            <a:extLst>
              <a:ext uri="{FF2B5EF4-FFF2-40B4-BE49-F238E27FC236}">
                <a16:creationId xmlns:a16="http://schemas.microsoft.com/office/drawing/2014/main" id="{EFA1C3D5-4693-B39E-9BC2-32287C3A5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057400"/>
            <a:ext cx="358140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7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9AAD-B958-08CD-11F6-7CF0FAF344EC}"/>
              </a:ext>
            </a:extLst>
          </p:cNvPr>
          <p:cNvSpPr>
            <a:spLocks noGrp="1"/>
          </p:cNvSpPr>
          <p:nvPr>
            <p:ph type="title"/>
          </p:nvPr>
        </p:nvSpPr>
        <p:spPr>
          <a:xfrm>
            <a:off x="457200" y="533400"/>
            <a:ext cx="7517563" cy="615553"/>
          </a:xfrm>
        </p:spPr>
        <p:txBody>
          <a:bodyPr/>
          <a:lstStyle/>
          <a:p>
            <a:r>
              <a:rPr lang="en-IN" b="1" dirty="0">
                <a:solidFill>
                  <a:srgbClr val="8C0C27"/>
                </a:solidFill>
                <a:effectLst/>
                <a:latin typeface="Times New Roman" panose="02020603050405020304" pitchFamily="18" charset="0"/>
              </a:rPr>
              <a:t>Examples of Project</a:t>
            </a:r>
            <a:br>
              <a:rPr lang="en-IN" dirty="0">
                <a:solidFill>
                  <a:srgbClr val="8C0C27"/>
                </a:solidFill>
                <a:effectLst/>
                <a:latin typeface="Times New Roman" panose="02020603050405020304" pitchFamily="18" charset="0"/>
              </a:rPr>
            </a:br>
            <a:endParaRPr lang="en-US" dirty="0"/>
          </a:p>
        </p:txBody>
      </p:sp>
      <p:sp>
        <p:nvSpPr>
          <p:cNvPr id="4" name="Footer Placeholder 3">
            <a:extLst>
              <a:ext uri="{FF2B5EF4-FFF2-40B4-BE49-F238E27FC236}">
                <a16:creationId xmlns:a16="http://schemas.microsoft.com/office/drawing/2014/main" id="{127E9DBA-8110-BF30-67A3-4FC38D59B90F}"/>
              </a:ext>
            </a:extLst>
          </p:cNvPr>
          <p:cNvSpPr>
            <a:spLocks noGrp="1"/>
          </p:cNvSpPr>
          <p:nvPr>
            <p:ph type="ftr" sz="quarter" idx="5"/>
          </p:nvPr>
        </p:nvSpPr>
        <p:spPr/>
        <p:txBody>
          <a:bodyPr/>
          <a:lstStyle/>
          <a:p>
            <a:r>
              <a:rPr lang="en-IN" dirty="0"/>
              <a:t>Week-1  project Fundamentals</a:t>
            </a:r>
          </a:p>
        </p:txBody>
      </p:sp>
      <p:sp>
        <p:nvSpPr>
          <p:cNvPr id="5" name="Date Placeholder 4">
            <a:extLst>
              <a:ext uri="{FF2B5EF4-FFF2-40B4-BE49-F238E27FC236}">
                <a16:creationId xmlns:a16="http://schemas.microsoft.com/office/drawing/2014/main" id="{1A3A31F4-4843-60DA-C041-8EAE43EB3FBD}"/>
              </a:ext>
            </a:extLst>
          </p:cNvPr>
          <p:cNvSpPr>
            <a:spLocks noGrp="1"/>
          </p:cNvSpPr>
          <p:nvPr>
            <p:ph type="dt" sz="half" idx="6"/>
          </p:nvPr>
        </p:nvSpPr>
        <p:spPr/>
        <p:txBody>
          <a:bodyPr/>
          <a:lstStyle/>
          <a:p>
            <a:fld id="{56384E47-2E4F-FC4E-B865-0A02ED4D7B50}" type="datetime1">
              <a:rPr lang="en-IN" smtClean="0"/>
              <a:t>17/01/25</a:t>
            </a:fld>
            <a:endParaRPr lang="en-US" dirty="0"/>
          </a:p>
        </p:txBody>
      </p:sp>
      <p:sp>
        <p:nvSpPr>
          <p:cNvPr id="6" name="Slide Number Placeholder 5">
            <a:extLst>
              <a:ext uri="{FF2B5EF4-FFF2-40B4-BE49-F238E27FC236}">
                <a16:creationId xmlns:a16="http://schemas.microsoft.com/office/drawing/2014/main" id="{F10C168F-320D-71A4-23AB-AD773B90B18D}"/>
              </a:ext>
            </a:extLst>
          </p:cNvPr>
          <p:cNvSpPr>
            <a:spLocks noGrp="1"/>
          </p:cNvSpPr>
          <p:nvPr>
            <p:ph type="sldNum" sz="quarter" idx="7"/>
          </p:nvPr>
        </p:nvSpPr>
        <p:spPr/>
        <p:txBody>
          <a:bodyPr/>
          <a:lstStyle/>
          <a:p>
            <a:pPr marL="25400">
              <a:lnSpc>
                <a:spcPts val="1650"/>
              </a:lnSpc>
            </a:pPr>
            <a:fld id="{81D60167-4931-47E6-BA6A-407CBD079E47}" type="slidenum">
              <a:rPr lang="en-IN" smtClean="0"/>
              <a:t>7</a:t>
            </a:fld>
            <a:endParaRPr lang="en-IN" dirty="0"/>
          </a:p>
        </p:txBody>
      </p:sp>
      <p:sp>
        <p:nvSpPr>
          <p:cNvPr id="8" name="TextBox 7">
            <a:extLst>
              <a:ext uri="{FF2B5EF4-FFF2-40B4-BE49-F238E27FC236}">
                <a16:creationId xmlns:a16="http://schemas.microsoft.com/office/drawing/2014/main" id="{1185765F-E3A5-2A67-E2EC-4311B74C5891}"/>
              </a:ext>
            </a:extLst>
          </p:cNvPr>
          <p:cNvSpPr txBox="1"/>
          <p:nvPr/>
        </p:nvSpPr>
        <p:spPr>
          <a:xfrm>
            <a:off x="381000" y="1447799"/>
            <a:ext cx="8229600" cy="4524315"/>
          </a:xfrm>
          <a:prstGeom prst="rect">
            <a:avLst/>
          </a:prstGeom>
          <a:noFill/>
        </p:spPr>
        <p:txBody>
          <a:bodyPr wrap="square">
            <a:spAutoFit/>
          </a:bodyPr>
          <a:lstStyle/>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Construction:</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Building a block of residential homes</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Marketing:</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Developing and implementing a marketing plan</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Events:</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Developing a fundraising event for a non-profit organization</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Manufacturing: </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Producing a new product</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Technology:</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Upgrading an existing operating system</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Architecture:</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Designing a shopping centre</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Non-profit:</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Implementing a humanitarian relief effort</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Information Technology (IT):</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Designing a software application</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Human resources:</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Developing a new employee-retention strategy</a:t>
            </a:r>
          </a:p>
          <a:p>
            <a:pPr algn="l">
              <a:buFont typeface="Arial" panose="020B0604020202020204" pitchFamily="34" charset="0"/>
              <a:buChar char="•"/>
            </a:pPr>
            <a:r>
              <a:rPr lang="en-IN" sz="2400" b="1" i="0" u="none" strike="noStrike" dirty="0">
                <a:solidFill>
                  <a:srgbClr val="2D2D2D"/>
                </a:solidFill>
                <a:effectLst/>
                <a:latin typeface="Times New Roman" panose="02020603050405020304" pitchFamily="18" charset="0"/>
                <a:cs typeface="Times New Roman" panose="02020603050405020304" pitchFamily="18" charset="0"/>
              </a:rPr>
              <a:t>Entertainment:</a:t>
            </a:r>
            <a:r>
              <a:rPr lang="en-IN" sz="2400" b="0" i="0" u="none" strike="noStrike" dirty="0">
                <a:solidFill>
                  <a:srgbClr val="2D2D2D"/>
                </a:solidFill>
                <a:effectLst/>
                <a:latin typeface="Times New Roman" panose="02020603050405020304" pitchFamily="18" charset="0"/>
                <a:cs typeface="Times New Roman" panose="02020603050405020304" pitchFamily="18" charset="0"/>
              </a:rPr>
              <a:t> The production of a new film</a:t>
            </a:r>
          </a:p>
        </p:txBody>
      </p:sp>
    </p:spTree>
    <p:extLst>
      <p:ext uri="{BB962C8B-B14F-4D97-AF65-F5344CB8AC3E}">
        <p14:creationId xmlns:p14="http://schemas.microsoft.com/office/powerpoint/2010/main" val="3484475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51E2-639F-52BA-55D9-67D281EB07C5}"/>
              </a:ext>
            </a:extLst>
          </p:cNvPr>
          <p:cNvSpPr>
            <a:spLocks noGrp="1"/>
          </p:cNvSpPr>
          <p:nvPr>
            <p:ph type="title"/>
          </p:nvPr>
        </p:nvSpPr>
        <p:spPr>
          <a:xfrm>
            <a:off x="152400" y="533400"/>
            <a:ext cx="7822363" cy="307777"/>
          </a:xfrm>
        </p:spPr>
        <p:txBody>
          <a:bodyPr/>
          <a:lstStyle/>
          <a:p>
            <a:endParaRPr lang="en-US" dirty="0"/>
          </a:p>
        </p:txBody>
      </p:sp>
      <p:sp>
        <p:nvSpPr>
          <p:cNvPr id="3" name="Footer Placeholder 2">
            <a:extLst>
              <a:ext uri="{FF2B5EF4-FFF2-40B4-BE49-F238E27FC236}">
                <a16:creationId xmlns:a16="http://schemas.microsoft.com/office/drawing/2014/main" id="{16F53196-AA83-3C59-66A3-DFB8DC50CB5D}"/>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9B4E596E-3922-901E-DF1D-537A73E310E7}"/>
              </a:ext>
            </a:extLst>
          </p:cNvPr>
          <p:cNvSpPr>
            <a:spLocks noGrp="1"/>
          </p:cNvSpPr>
          <p:nvPr>
            <p:ph type="dt" sz="half" idx="6"/>
          </p:nvPr>
        </p:nvSpPr>
        <p:spPr>
          <a:xfrm>
            <a:off x="1295400" y="6377940"/>
            <a:ext cx="1264920" cy="342900"/>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43E499B6-A1D3-C7C3-8DCC-C15236E704A3}"/>
              </a:ext>
            </a:extLst>
          </p:cNvPr>
          <p:cNvSpPr>
            <a:spLocks noGrp="1"/>
          </p:cNvSpPr>
          <p:nvPr>
            <p:ph type="sldNum" sz="quarter" idx="7"/>
          </p:nvPr>
        </p:nvSpPr>
        <p:spPr/>
        <p:txBody>
          <a:bodyPr/>
          <a:lstStyle/>
          <a:p>
            <a:pPr marL="25400">
              <a:lnSpc>
                <a:spcPts val="1650"/>
              </a:lnSpc>
            </a:pPr>
            <a:fld id="{81D60167-4931-47E6-BA6A-407CBD079E47}" type="slidenum">
              <a:rPr lang="en-IN" smtClean="0"/>
              <a:t>8</a:t>
            </a:fld>
            <a:endParaRPr lang="en-IN" dirty="0"/>
          </a:p>
        </p:txBody>
      </p:sp>
      <p:pic>
        <p:nvPicPr>
          <p:cNvPr id="2050" name="Picture 2" descr="What is a Project in Project Management? - GeeksforGeeks">
            <a:extLst>
              <a:ext uri="{FF2B5EF4-FFF2-40B4-BE49-F238E27FC236}">
                <a16:creationId xmlns:a16="http://schemas.microsoft.com/office/drawing/2014/main" id="{73549B24-B5FC-C962-FFF6-2CDC683657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79" t="12718" r="8333" b="10389"/>
          <a:stretch/>
        </p:blipFill>
        <p:spPr bwMode="auto">
          <a:xfrm>
            <a:off x="534860" y="841177"/>
            <a:ext cx="7597586"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30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9D82-8CDE-2007-51D5-B26B1FC19BD9}"/>
              </a:ext>
            </a:extLst>
          </p:cNvPr>
          <p:cNvSpPr>
            <a:spLocks noGrp="1"/>
          </p:cNvSpPr>
          <p:nvPr>
            <p:ph type="title"/>
          </p:nvPr>
        </p:nvSpPr>
        <p:spPr>
          <a:xfrm>
            <a:off x="381001" y="609600"/>
            <a:ext cx="6172200" cy="533400"/>
          </a:xfrm>
        </p:spPr>
        <p:txBody>
          <a:bodyPr/>
          <a:lstStyle/>
          <a:p>
            <a:r>
              <a:rPr lang="en-US" dirty="0"/>
              <a:t>What is Project Management</a:t>
            </a:r>
          </a:p>
        </p:txBody>
      </p:sp>
      <p:sp>
        <p:nvSpPr>
          <p:cNvPr id="3" name="Footer Placeholder 2">
            <a:extLst>
              <a:ext uri="{FF2B5EF4-FFF2-40B4-BE49-F238E27FC236}">
                <a16:creationId xmlns:a16="http://schemas.microsoft.com/office/drawing/2014/main" id="{DB149686-13A2-2AE2-A477-3B697C2D6C2E}"/>
              </a:ext>
            </a:extLst>
          </p:cNvPr>
          <p:cNvSpPr>
            <a:spLocks noGrp="1"/>
          </p:cNvSpPr>
          <p:nvPr>
            <p:ph type="ftr" sz="quarter" idx="5"/>
          </p:nvPr>
        </p:nvSpPr>
        <p:spPr/>
        <p:txBody>
          <a:bodyPr/>
          <a:lstStyle/>
          <a:p>
            <a:r>
              <a:rPr lang="en-IN"/>
              <a:t>Week-1  project Fundamentals</a:t>
            </a:r>
          </a:p>
        </p:txBody>
      </p:sp>
      <p:sp>
        <p:nvSpPr>
          <p:cNvPr id="4" name="Date Placeholder 3">
            <a:extLst>
              <a:ext uri="{FF2B5EF4-FFF2-40B4-BE49-F238E27FC236}">
                <a16:creationId xmlns:a16="http://schemas.microsoft.com/office/drawing/2014/main" id="{3D0A9170-2DB7-E0C0-12CC-7620699803A8}"/>
              </a:ext>
            </a:extLst>
          </p:cNvPr>
          <p:cNvSpPr>
            <a:spLocks noGrp="1"/>
          </p:cNvSpPr>
          <p:nvPr>
            <p:ph type="dt" sz="half" idx="6"/>
          </p:nvPr>
        </p:nvSpPr>
        <p:spPr>
          <a:xfrm>
            <a:off x="1143000" y="6377940"/>
            <a:ext cx="1417320" cy="342900"/>
          </a:xfrm>
        </p:spPr>
        <p:txBody>
          <a:bodyPr/>
          <a:lstStyle/>
          <a:p>
            <a:fld id="{E136F7DC-2495-3645-B8D2-63CA2133B6DB}" type="datetime1">
              <a:rPr lang="en-IN" smtClean="0"/>
              <a:t>17/01/25</a:t>
            </a:fld>
            <a:endParaRPr lang="en-US" dirty="0"/>
          </a:p>
        </p:txBody>
      </p:sp>
      <p:sp>
        <p:nvSpPr>
          <p:cNvPr id="5" name="Slide Number Placeholder 4">
            <a:extLst>
              <a:ext uri="{FF2B5EF4-FFF2-40B4-BE49-F238E27FC236}">
                <a16:creationId xmlns:a16="http://schemas.microsoft.com/office/drawing/2014/main" id="{A7199A8F-D4B4-F936-A2FD-FD18C97C62F1}"/>
              </a:ext>
            </a:extLst>
          </p:cNvPr>
          <p:cNvSpPr>
            <a:spLocks noGrp="1"/>
          </p:cNvSpPr>
          <p:nvPr>
            <p:ph type="sldNum" sz="quarter" idx="7"/>
          </p:nvPr>
        </p:nvSpPr>
        <p:spPr/>
        <p:txBody>
          <a:bodyPr/>
          <a:lstStyle/>
          <a:p>
            <a:pPr marL="25400">
              <a:lnSpc>
                <a:spcPts val="1650"/>
              </a:lnSpc>
            </a:pPr>
            <a:fld id="{81D60167-4931-47E6-BA6A-407CBD079E47}" type="slidenum">
              <a:rPr lang="en-IN" smtClean="0"/>
              <a:t>9</a:t>
            </a:fld>
            <a:endParaRPr lang="en-IN" dirty="0"/>
          </a:p>
        </p:txBody>
      </p:sp>
      <p:pic>
        <p:nvPicPr>
          <p:cNvPr id="3074" name="Picture 2" descr="Project Management - What Is It, Skills, Steps">
            <a:extLst>
              <a:ext uri="{FF2B5EF4-FFF2-40B4-BE49-F238E27FC236}">
                <a16:creationId xmlns:a16="http://schemas.microsoft.com/office/drawing/2014/main" id="{72472452-B808-F04D-9DA3-4EA4EC5DA0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13187" r="16567"/>
          <a:stretch/>
        </p:blipFill>
        <p:spPr bwMode="auto">
          <a:xfrm>
            <a:off x="1676400" y="1600200"/>
            <a:ext cx="57912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84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5357</TotalTime>
  <Words>2193</Words>
  <Application>Microsoft Macintosh PowerPoint</Application>
  <PresentationFormat>On-screen Show (4:3)</PresentationFormat>
  <Paragraphs>252</Paragraphs>
  <Slides>45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-apple-system</vt:lpstr>
      <vt:lpstr>adobe-clean</vt:lpstr>
      <vt:lpstr>AkayaKanadaka</vt:lpstr>
      <vt:lpstr>Arial</vt:lpstr>
      <vt:lpstr>Calibri</vt:lpstr>
      <vt:lpstr>Helvetica Neue</vt:lpstr>
      <vt:lpstr>Inter</vt:lpstr>
      <vt:lpstr>Nunito</vt:lpstr>
      <vt:lpstr>Runda-Medium</vt:lpstr>
      <vt:lpstr>Runda-Normal</vt:lpstr>
      <vt:lpstr>Times New Roman</vt:lpstr>
      <vt:lpstr>Wingdings</vt:lpstr>
      <vt:lpstr>Office Theme</vt:lpstr>
      <vt:lpstr>PowerPoint Presentation</vt:lpstr>
      <vt:lpstr>Index</vt:lpstr>
      <vt:lpstr>Unit No: 1</vt:lpstr>
      <vt:lpstr>History of Project Management</vt:lpstr>
      <vt:lpstr>PowerPoint Presentation</vt:lpstr>
      <vt:lpstr>Definition of Project</vt:lpstr>
      <vt:lpstr>Examples of Project </vt:lpstr>
      <vt:lpstr>PowerPoint Presentation</vt:lpstr>
      <vt:lpstr>What is Project Management</vt:lpstr>
      <vt:lpstr>PowerPoint Presentation</vt:lpstr>
      <vt:lpstr>Necessity of Project Management</vt:lpstr>
      <vt:lpstr>Clear Goals and Objective</vt:lpstr>
      <vt:lpstr>2.  Better Planning </vt:lpstr>
      <vt:lpstr>3. Effective Resource Management </vt:lpstr>
      <vt:lpstr>  </vt:lpstr>
      <vt:lpstr>5. . Improved Communication</vt:lpstr>
      <vt:lpstr>6. Enhanced Team Collaboration</vt:lpstr>
      <vt:lpstr>7. Quality Control</vt:lpstr>
      <vt:lpstr>8. Customer Satisfaction</vt:lpstr>
      <vt:lpstr>. Learning and Improvement</vt:lpstr>
      <vt:lpstr>10. Achieving Strategic Goals</vt:lpstr>
      <vt:lpstr>Unit No: 1</vt:lpstr>
      <vt:lpstr>Triple constraints </vt:lpstr>
      <vt:lpstr>Triple Constrains</vt:lpstr>
      <vt:lpstr>How Does the Triple Constraint Work? </vt:lpstr>
      <vt:lpstr>PowerPoint Presentation</vt:lpstr>
      <vt:lpstr>Project Life Cycle</vt:lpstr>
      <vt:lpstr>Project Life Cycle</vt:lpstr>
      <vt:lpstr>PowerPoint Presentation</vt:lpstr>
      <vt:lpstr>1. Project Initiation Phase </vt:lpstr>
      <vt:lpstr>PowerPoint Presentation</vt:lpstr>
      <vt:lpstr>The Significance of the Initiation Phase </vt:lpstr>
      <vt:lpstr>Review</vt:lpstr>
      <vt:lpstr>Benefits of a Well-Executed Initiation Phase </vt:lpstr>
      <vt:lpstr>Project Planning Phase</vt:lpstr>
      <vt:lpstr>PowerPoint Presentation</vt:lpstr>
      <vt:lpstr>PowerPoint Presentation</vt:lpstr>
      <vt:lpstr>PowerPoint Presentation</vt:lpstr>
      <vt:lpstr>PowerPoint Presentation</vt:lpstr>
      <vt:lpstr>PowerPoint Presentation</vt:lpstr>
      <vt:lpstr>Project Phases</vt:lpstr>
      <vt:lpstr>Single Phase</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TAG1</dc:creator>
  <cp:lastModifiedBy>Microsoft Office User</cp:lastModifiedBy>
  <cp:revision>66</cp:revision>
  <dcterms:created xsi:type="dcterms:W3CDTF">2021-07-29T11:01:55Z</dcterms:created>
  <dcterms:modified xsi:type="dcterms:W3CDTF">2025-01-17T10:22:44Z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2021-02-08T00:00:00Z</vt:filetime>
  </property>
  <property fmtid="{D5CDD505-2E9C-101B-9397-08002B2CF9AE}" pid="3" name="Creator">
    <vt:lpwstr>Microsoft® PowerPoint® 2016</vt:lpwstr>
  </property>
  <property fmtid="{D5CDD505-2E9C-101B-9397-08002B2CF9AE}" pid="4" name="LastSaved">
    <vt:filetime>2021-07-29T00:00:00Z</vt:filetime>
  </property>
</Properties>
</file>